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8"/>
  </p:notesMasterIdLst>
  <p:sldIdLst>
    <p:sldId id="258" r:id="rId2"/>
    <p:sldId id="275" r:id="rId3"/>
    <p:sldId id="259" r:id="rId4"/>
    <p:sldId id="278" r:id="rId5"/>
    <p:sldId id="284" r:id="rId6"/>
    <p:sldId id="285" r:id="rId7"/>
    <p:sldId id="272" r:id="rId8"/>
    <p:sldId id="280" r:id="rId9"/>
    <p:sldId id="281" r:id="rId10"/>
    <p:sldId id="260" r:id="rId11"/>
    <p:sldId id="277" r:id="rId12"/>
    <p:sldId id="283" r:id="rId13"/>
    <p:sldId id="261" r:id="rId14"/>
    <p:sldId id="276" r:id="rId15"/>
    <p:sldId id="293" r:id="rId16"/>
    <p:sldId id="287" r:id="rId17"/>
    <p:sldId id="286" r:id="rId18"/>
    <p:sldId id="288" r:id="rId19"/>
    <p:sldId id="270" r:id="rId20"/>
    <p:sldId id="289" r:id="rId21"/>
    <p:sldId id="290" r:id="rId22"/>
    <p:sldId id="291" r:id="rId23"/>
    <p:sldId id="294" r:id="rId24"/>
    <p:sldId id="292" r:id="rId25"/>
    <p:sldId id="295" r:id="rId26"/>
    <p:sldId id="26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13" autoAdjust="0"/>
    <p:restoredTop sz="85714" autoAdjust="0"/>
  </p:normalViewPr>
  <p:slideViewPr>
    <p:cSldViewPr snapToGrid="0">
      <p:cViewPr varScale="1">
        <p:scale>
          <a:sx n="91" d="100"/>
          <a:sy n="91" d="100"/>
        </p:scale>
        <p:origin x="96" y="22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5/15/2024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975319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3123896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1678078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2120231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3829468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19</a:t>
            </a:fld>
            <a:endParaRPr lang="en-US"/>
          </a:p>
        </p:txBody>
      </p:sp>
    </p:spTree>
    <p:extLst>
      <p:ext uri="{BB962C8B-B14F-4D97-AF65-F5344CB8AC3E}">
        <p14:creationId xmlns:p14="http://schemas.microsoft.com/office/powerpoint/2010/main" val="3438736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7413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195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917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158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279919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2831683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847287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3217749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1299308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1212445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1043103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1180112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5/15/2024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52695823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813564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125801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5/15/2024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1946809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5/15/2024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19576151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5/15/2024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008465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5/15/2024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90006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5/15/2024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044763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5/15/2024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812714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5/15/2024</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795084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5/15/2024</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716925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5/15/2024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extLst>
      <p:ext uri="{BB962C8B-B14F-4D97-AF65-F5344CB8AC3E}">
        <p14:creationId xmlns:p14="http://schemas.microsoft.com/office/powerpoint/2010/main" val="16104450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10" Type="http://schemas.openxmlformats.org/officeDocument/2006/relationships/image" Target="../media/image38.jpeg"/><Relationship Id="rId4" Type="http://schemas.openxmlformats.org/officeDocument/2006/relationships/image" Target="../media/image32.jpeg"/><Relationship Id="rId9" Type="http://schemas.openxmlformats.org/officeDocument/2006/relationships/image" Target="../media/image37.jpe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irma.nps.gov/Stats/Reports/National"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hyperlink" Target="https://developer.nps.gov/api/v1/activities/parks" TargetMode="External"/><Relationship Id="rId4" Type="http://schemas.openxmlformats.org/officeDocument/2006/relationships/hyperlink" Target="https://irma.nps.gov/Stats/SSRSReports/National%20Reports/Query%20Builder%20for%20Public%20Use%20Statistics%20(1979%20-%20Last%20Calendar%20Yea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Rectangle 10">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subTitle" idx="1"/>
          </p:nvPr>
        </p:nvSpPr>
        <p:spPr>
          <a:xfrm>
            <a:off x="1867700" y="2007220"/>
            <a:ext cx="2357553" cy="2843560"/>
          </a:xfrm>
        </p:spPr>
        <p:txBody>
          <a:bodyPr anchor="ctr">
            <a:normAutofit/>
          </a:bodyPr>
          <a:lstStyle/>
          <a:p>
            <a:pPr algn="r"/>
            <a:r>
              <a:rPr lang="en-US" sz="5400" dirty="0">
                <a:solidFill>
                  <a:srgbClr val="FFFFFF"/>
                </a:solidFill>
              </a:rPr>
              <a:t>Team 4</a:t>
            </a:r>
            <a:r>
              <a:rPr lang="en-US" dirty="0">
                <a:solidFill>
                  <a:srgbClr val="FFFFFF"/>
                </a:solidFill>
              </a:rPr>
              <a:t> </a:t>
            </a:r>
            <a:endParaRPr dirty="0">
              <a:solidFill>
                <a:srgbClr val="FFFFFF"/>
              </a:solidFill>
            </a:endParaRPr>
          </a:p>
        </p:txBody>
      </p:sp>
      <p:sp>
        <p:nvSpPr>
          <p:cNvPr id="7" name="Title 6">
            <a:extLst>
              <a:ext uri="{FF2B5EF4-FFF2-40B4-BE49-F238E27FC236}">
                <a16:creationId xmlns:a16="http://schemas.microsoft.com/office/drawing/2014/main" id="{D58AC68C-5456-C178-A537-7BD44026C757}"/>
              </a:ext>
            </a:extLst>
          </p:cNvPr>
          <p:cNvSpPr>
            <a:spLocks noGrp="1"/>
          </p:cNvSpPr>
          <p:nvPr>
            <p:ph type="ctrTitle"/>
          </p:nvPr>
        </p:nvSpPr>
        <p:spPr/>
        <p:txBody>
          <a:bodyPr>
            <a:normAutofit/>
          </a:bodyPr>
          <a:lstStyle/>
          <a:p>
            <a:r>
              <a:rPr lang="en-US" sz="7200" dirty="0"/>
              <a:t>Team 4</a:t>
            </a:r>
          </a:p>
        </p:txBody>
      </p:sp>
      <p:sp>
        <p:nvSpPr>
          <p:cNvPr id="10" name="Title 1">
            <a:extLst>
              <a:ext uri="{FF2B5EF4-FFF2-40B4-BE49-F238E27FC236}">
                <a16:creationId xmlns:a16="http://schemas.microsoft.com/office/drawing/2014/main" id="{C6349D2C-F748-0FFA-1734-9BA850D0C1EB}"/>
              </a:ext>
            </a:extLst>
          </p:cNvPr>
          <p:cNvSpPr txBox="1">
            <a:spLocks/>
          </p:cNvSpPr>
          <p:nvPr/>
        </p:nvSpPr>
        <p:spPr bwMode="blackWhite">
          <a:xfrm>
            <a:off x="1600200" y="4059888"/>
            <a:ext cx="8991600" cy="2359519"/>
          </a:xfrm>
          <a:prstGeom prst="rect">
            <a:avLst/>
          </a:prstGeom>
          <a:noFill/>
          <a:ln w="38100" cap="sq">
            <a:noFill/>
            <a:miter lim="800000"/>
          </a:ln>
        </p:spPr>
        <p:txBody>
          <a:bodyPr vert="horz" wrap="square" lIns="0" tIns="182880" rIns="274320" bIns="182880" rtlCol="0" anchor="ctr" anchorCtr="1">
            <a:normAutofit fontScale="62500" lnSpcReduction="20000"/>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algn="l"/>
            <a:r>
              <a:rPr lang="en-US" sz="4800" dirty="0">
                <a:solidFill>
                  <a:schemeClr val="tx1"/>
                </a:solidFill>
              </a:rPr>
              <a:t>presenters:</a:t>
            </a:r>
          </a:p>
          <a:p>
            <a:pPr algn="l"/>
            <a:r>
              <a:rPr lang="en-US" sz="4800" dirty="0">
                <a:solidFill>
                  <a:schemeClr val="tx1"/>
                </a:solidFill>
              </a:rPr>
              <a:t>Daniel Pulliam</a:t>
            </a:r>
          </a:p>
          <a:p>
            <a:pPr algn="l"/>
            <a:r>
              <a:rPr lang="en-US" sz="4800" dirty="0">
                <a:solidFill>
                  <a:schemeClr val="tx1"/>
                </a:solidFill>
              </a:rPr>
              <a:t>Kayla blais</a:t>
            </a:r>
          </a:p>
          <a:p>
            <a:pPr algn="l"/>
            <a:r>
              <a:rPr lang="en-US" sz="4800" dirty="0">
                <a:solidFill>
                  <a:schemeClr val="tx1"/>
                </a:solidFill>
              </a:rPr>
              <a:t>Madeline Rondino</a:t>
            </a:r>
          </a:p>
          <a:p>
            <a:pPr algn="l"/>
            <a:r>
              <a:rPr lang="en-US" sz="4800" dirty="0">
                <a:solidFill>
                  <a:schemeClr val="tx1"/>
                </a:solidFill>
              </a:rPr>
              <a:t>Savi Rahiman</a:t>
            </a:r>
          </a:p>
          <a:p>
            <a:pPr algn="l"/>
            <a:r>
              <a:rPr lang="en-US" sz="4800" dirty="0">
                <a:solidFill>
                  <a:schemeClr val="tx1"/>
                </a:solidFill>
              </a:rPr>
              <a:t>Steven Quintero</a:t>
            </a:r>
          </a:p>
        </p:txBody>
      </p:sp>
    </p:spTree>
    <p:extLst>
      <p:ext uri="{BB962C8B-B14F-4D97-AF65-F5344CB8AC3E}">
        <p14:creationId xmlns:p14="http://schemas.microsoft.com/office/powerpoint/2010/main" val="3702061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2955" y="181570"/>
            <a:ext cx="3824747" cy="1627792"/>
          </a:xfrm>
        </p:spPr>
        <p:txBody>
          <a:bodyPr vert="horz" lIns="274320" tIns="182880" rIns="274320" bIns="182880" rtlCol="0" anchor="ctr" anchorCtr="1">
            <a:normAutofit fontScale="90000"/>
          </a:bodyPr>
          <a:lstStyle/>
          <a:p>
            <a:r>
              <a:rPr lang="en-US" sz="2400" dirty="0"/>
              <a:t>How many National Parks are there? </a:t>
            </a:r>
            <a:br>
              <a:rPr lang="en-US" sz="2400" dirty="0"/>
            </a:br>
            <a:r>
              <a:rPr lang="en-US" sz="2400" dirty="0"/>
              <a:t>Where are they located?</a:t>
            </a:r>
          </a:p>
        </p:txBody>
      </p:sp>
      <p:pic>
        <p:nvPicPr>
          <p:cNvPr id="4" name="Content Placeholder 3">
            <a:extLst>
              <a:ext uri="{FF2B5EF4-FFF2-40B4-BE49-F238E27FC236}">
                <a16:creationId xmlns:a16="http://schemas.microsoft.com/office/drawing/2014/main" id="{AE1623B2-7EB2-30E9-7E7D-00E5F250336A}"/>
              </a:ext>
            </a:extLst>
          </p:cNvPr>
          <p:cNvPicPr>
            <a:picLocks noGrp="1" noChangeAspect="1"/>
          </p:cNvPicPr>
          <p:nvPr>
            <p:ph idx="1"/>
          </p:nvPr>
        </p:nvPicPr>
        <p:blipFill>
          <a:blip r:embed="rId3"/>
          <a:stretch>
            <a:fillRect/>
          </a:stretch>
        </p:blipFill>
        <p:spPr>
          <a:xfrm>
            <a:off x="4760259" y="181570"/>
            <a:ext cx="7315199" cy="6488171"/>
          </a:xfrm>
          <a:prstGeom prst="rect">
            <a:avLst/>
          </a:prstGeom>
        </p:spPr>
      </p:pic>
      <p:sp>
        <p:nvSpPr>
          <p:cNvPr id="5" name="TextBox 4">
            <a:extLst>
              <a:ext uri="{FF2B5EF4-FFF2-40B4-BE49-F238E27FC236}">
                <a16:creationId xmlns:a16="http://schemas.microsoft.com/office/drawing/2014/main" id="{CF04DFFF-4F6A-C984-9154-2643B0247A63}"/>
              </a:ext>
            </a:extLst>
          </p:cNvPr>
          <p:cNvSpPr txBox="1"/>
          <p:nvPr/>
        </p:nvSpPr>
        <p:spPr>
          <a:xfrm>
            <a:off x="174812" y="1976718"/>
            <a:ext cx="4316506" cy="3416320"/>
          </a:xfrm>
          <a:prstGeom prst="rect">
            <a:avLst/>
          </a:prstGeom>
          <a:noFill/>
        </p:spPr>
        <p:txBody>
          <a:bodyPr wrap="square" rtlCol="0">
            <a:spAutoFit/>
          </a:bodyPr>
          <a:lstStyle/>
          <a:p>
            <a:pPr marL="285750" indent="-285750">
              <a:buFont typeface="Wingdings" pitchFamily="2" charset="2"/>
              <a:buChar char="§"/>
            </a:pPr>
            <a:r>
              <a:rPr lang="en-US" dirty="0"/>
              <a:t>There are 63 National Park in the US, each of which are plotted on the map.</a:t>
            </a:r>
          </a:p>
          <a:p>
            <a:pPr marL="285750" indent="-285750">
              <a:buFont typeface="Wingdings" pitchFamily="2" charset="2"/>
              <a:buChar char="§"/>
            </a:pPr>
            <a:r>
              <a:rPr lang="en-US" dirty="0"/>
              <a:t>The size of the bubble represents the total Recreation Visits by the park for the year 2023.</a:t>
            </a:r>
          </a:p>
          <a:p>
            <a:pPr marL="285750" indent="-285750">
              <a:buFont typeface="Wingdings" pitchFamily="2" charset="2"/>
              <a:buChar char="§"/>
            </a:pPr>
            <a:r>
              <a:rPr lang="en-US" dirty="0"/>
              <a:t>The color density represents the percent of Recreation Visits. </a:t>
            </a:r>
          </a:p>
          <a:p>
            <a:pPr marL="742950" lvl="1" indent="-285750">
              <a:buFont typeface="Wingdings" pitchFamily="2" charset="2"/>
              <a:buChar char="§"/>
            </a:pPr>
            <a:r>
              <a:rPr lang="en-US" dirty="0"/>
              <a:t>Ranging from 0.012% at the Gates of the Artic National Park in Alaska to 14.4% at the Great Smoky Mountain National Park in Tennessee.</a:t>
            </a:r>
          </a:p>
        </p:txBody>
      </p:sp>
      <p:cxnSp>
        <p:nvCxnSpPr>
          <p:cNvPr id="17" name="Elbow Connector 16">
            <a:extLst>
              <a:ext uri="{FF2B5EF4-FFF2-40B4-BE49-F238E27FC236}">
                <a16:creationId xmlns:a16="http://schemas.microsoft.com/office/drawing/2014/main" id="{4DC29A83-424E-5EFF-22E0-437C4B3E0542}"/>
              </a:ext>
            </a:extLst>
          </p:cNvPr>
          <p:cNvCxnSpPr/>
          <p:nvPr/>
        </p:nvCxnSpPr>
        <p:spPr>
          <a:xfrm flipV="1">
            <a:off x="9426388" y="4195482"/>
            <a:ext cx="672353" cy="215153"/>
          </a:xfrm>
          <a:prstGeom prst="bentConnector3">
            <a:avLst/>
          </a:prstGeom>
          <a:ln>
            <a:solidFill>
              <a:schemeClr val="accent3"/>
            </a:solidFill>
            <a:headEnd type="triangle"/>
            <a:tailEnd type="triangle"/>
          </a:ln>
        </p:spPr>
        <p:style>
          <a:lnRef idx="3">
            <a:schemeClr val="dk1"/>
          </a:lnRef>
          <a:fillRef idx="0">
            <a:schemeClr val="dk1"/>
          </a:fillRef>
          <a:effectRef idx="2">
            <a:schemeClr val="dk1"/>
          </a:effectRef>
          <a:fontRef idx="minor">
            <a:schemeClr val="tx1"/>
          </a:fontRef>
        </p:style>
      </p:cxnSp>
      <p:sp>
        <p:nvSpPr>
          <p:cNvPr id="19" name="Rounded Rectangle 18">
            <a:extLst>
              <a:ext uri="{FF2B5EF4-FFF2-40B4-BE49-F238E27FC236}">
                <a16:creationId xmlns:a16="http://schemas.microsoft.com/office/drawing/2014/main" id="{5E5981BC-B037-4144-A93A-11187DFF99D3}"/>
              </a:ext>
            </a:extLst>
          </p:cNvPr>
          <p:cNvSpPr/>
          <p:nvPr/>
        </p:nvSpPr>
        <p:spPr>
          <a:xfrm>
            <a:off x="10112187" y="4114799"/>
            <a:ext cx="1452283" cy="3765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Great Smoky Mountain</a:t>
            </a:r>
          </a:p>
        </p:txBody>
      </p:sp>
      <p:cxnSp>
        <p:nvCxnSpPr>
          <p:cNvPr id="24" name="Elbow Connector 23">
            <a:extLst>
              <a:ext uri="{FF2B5EF4-FFF2-40B4-BE49-F238E27FC236}">
                <a16:creationId xmlns:a16="http://schemas.microsoft.com/office/drawing/2014/main" id="{6CF7FB11-1962-DCAB-83E9-F620680B4CBE}"/>
              </a:ext>
            </a:extLst>
          </p:cNvPr>
          <p:cNvCxnSpPr/>
          <p:nvPr/>
        </p:nvCxnSpPr>
        <p:spPr>
          <a:xfrm rot="5400000">
            <a:off x="4710199" y="2088022"/>
            <a:ext cx="987626" cy="430306"/>
          </a:xfrm>
          <a:prstGeom prst="bentConnector3">
            <a:avLst/>
          </a:prstGeom>
          <a:ln>
            <a:solidFill>
              <a:schemeClr val="accent3"/>
            </a:solidFill>
            <a:headEnd type="triangle"/>
            <a:tailEnd type="triangle"/>
          </a:ln>
        </p:spPr>
        <p:style>
          <a:lnRef idx="3">
            <a:schemeClr val="dk1"/>
          </a:lnRef>
          <a:fillRef idx="0">
            <a:schemeClr val="dk1"/>
          </a:fillRef>
          <a:effectRef idx="2">
            <a:schemeClr val="dk1"/>
          </a:effectRef>
          <a:fontRef idx="minor">
            <a:schemeClr val="tx1"/>
          </a:fontRef>
        </p:style>
      </p:cxnSp>
      <p:sp>
        <p:nvSpPr>
          <p:cNvPr id="25" name="Rounded Rectangle 24">
            <a:extLst>
              <a:ext uri="{FF2B5EF4-FFF2-40B4-BE49-F238E27FC236}">
                <a16:creationId xmlns:a16="http://schemas.microsoft.com/office/drawing/2014/main" id="{3CDA4E5F-28B2-3BCD-1800-B76404ACDFAF}"/>
              </a:ext>
            </a:extLst>
          </p:cNvPr>
          <p:cNvSpPr/>
          <p:nvPr/>
        </p:nvSpPr>
        <p:spPr>
          <a:xfrm>
            <a:off x="4829108" y="2810433"/>
            <a:ext cx="1452283" cy="3765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The Gates of the Artic</a:t>
            </a:r>
          </a:p>
        </p:txBody>
      </p:sp>
    </p:spTree>
    <p:extLst>
      <p:ext uri="{BB962C8B-B14F-4D97-AF65-F5344CB8AC3E}">
        <p14:creationId xmlns:p14="http://schemas.microsoft.com/office/powerpoint/2010/main" val="606476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338D198-61C1-04C1-D1B1-D343D8C93741}"/>
              </a:ext>
            </a:extLst>
          </p:cNvPr>
          <p:cNvSpPr txBox="1"/>
          <p:nvPr/>
        </p:nvSpPr>
        <p:spPr>
          <a:xfrm>
            <a:off x="107576" y="1174375"/>
            <a:ext cx="4316506" cy="2031325"/>
          </a:xfrm>
          <a:prstGeom prst="rect">
            <a:avLst/>
          </a:prstGeom>
          <a:noFill/>
        </p:spPr>
        <p:txBody>
          <a:bodyPr wrap="square" rtlCol="0">
            <a:spAutoFit/>
          </a:bodyPr>
          <a:lstStyle/>
          <a:p>
            <a:pPr marL="285750" indent="-285750">
              <a:buFont typeface="Wingdings" pitchFamily="2" charset="2"/>
              <a:buChar char="§"/>
            </a:pPr>
            <a:r>
              <a:rPr lang="en-US" dirty="0"/>
              <a:t>Alaska, Intermountain, Midwest Northeast, Pacific West &amp; the Southeast are the 6 region that houses the 63 National Parks.</a:t>
            </a:r>
          </a:p>
          <a:p>
            <a:pPr marL="285750" indent="-285750">
              <a:buFont typeface="Wingdings" pitchFamily="2" charset="2"/>
              <a:buChar char="§"/>
            </a:pPr>
            <a:r>
              <a:rPr lang="en-US" dirty="0"/>
              <a:t>The bar graph to the right shows the distribution of the National Parks by the State they are located in. </a:t>
            </a:r>
          </a:p>
        </p:txBody>
      </p:sp>
      <p:sp>
        <p:nvSpPr>
          <p:cNvPr id="31" name="Title 1">
            <a:extLst>
              <a:ext uri="{FF2B5EF4-FFF2-40B4-BE49-F238E27FC236}">
                <a16:creationId xmlns:a16="http://schemas.microsoft.com/office/drawing/2014/main" id="{2827F443-4B31-B961-2669-0A0640D3DC5E}"/>
              </a:ext>
            </a:extLst>
          </p:cNvPr>
          <p:cNvSpPr>
            <a:spLocks noGrp="1"/>
          </p:cNvSpPr>
          <p:nvPr>
            <p:ph type="title"/>
          </p:nvPr>
        </p:nvSpPr>
        <p:spPr>
          <a:xfrm>
            <a:off x="780756" y="181570"/>
            <a:ext cx="10391336" cy="699167"/>
          </a:xfrm>
        </p:spPr>
        <p:txBody>
          <a:bodyPr vert="horz" lIns="274320" tIns="182880" rIns="274320" bIns="182880" rtlCol="0" anchor="ctr" anchorCtr="1">
            <a:normAutofit fontScale="90000"/>
          </a:bodyPr>
          <a:lstStyle/>
          <a:p>
            <a:r>
              <a:rPr lang="en-US" sz="2400" dirty="0"/>
              <a:t>How many National Parks are there? </a:t>
            </a:r>
            <a:br>
              <a:rPr lang="en-US" sz="2400" dirty="0"/>
            </a:br>
            <a:r>
              <a:rPr lang="en-US" sz="2400" dirty="0"/>
              <a:t>Where are they located?</a:t>
            </a:r>
          </a:p>
        </p:txBody>
      </p:sp>
      <p:sp>
        <p:nvSpPr>
          <p:cNvPr id="2" name="AutoShape 2">
            <a:extLst>
              <a:ext uri="{FF2B5EF4-FFF2-40B4-BE49-F238E27FC236}">
                <a16:creationId xmlns:a16="http://schemas.microsoft.com/office/drawing/2014/main" id="{BED6C966-805C-1222-ACBF-BB02750D5AB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a:extLst>
              <a:ext uri="{FF2B5EF4-FFF2-40B4-BE49-F238E27FC236}">
                <a16:creationId xmlns:a16="http://schemas.microsoft.com/office/drawing/2014/main" id="{01BD20AC-58AB-CAF0-8D02-3E5B590BCCF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E4624F5B-71CB-7BF3-BBAD-2F76ED3DF9BD}"/>
              </a:ext>
            </a:extLst>
          </p:cNvPr>
          <p:cNvPicPr>
            <a:picLocks noChangeAspect="1"/>
          </p:cNvPicPr>
          <p:nvPr/>
        </p:nvPicPr>
        <p:blipFill>
          <a:blip r:embed="rId3"/>
          <a:stretch>
            <a:fillRect/>
          </a:stretch>
        </p:blipFill>
        <p:spPr>
          <a:xfrm>
            <a:off x="947615" y="3312469"/>
            <a:ext cx="3945995" cy="3363961"/>
          </a:xfrm>
          <a:prstGeom prst="rect">
            <a:avLst/>
          </a:prstGeom>
        </p:spPr>
      </p:pic>
      <p:pic>
        <p:nvPicPr>
          <p:cNvPr id="5" name="Picture 4">
            <a:extLst>
              <a:ext uri="{FF2B5EF4-FFF2-40B4-BE49-F238E27FC236}">
                <a16:creationId xmlns:a16="http://schemas.microsoft.com/office/drawing/2014/main" id="{D6BABF73-C978-DAFB-E8B2-9176C9D128BB}"/>
              </a:ext>
            </a:extLst>
          </p:cNvPr>
          <p:cNvPicPr>
            <a:picLocks noChangeAspect="1"/>
          </p:cNvPicPr>
          <p:nvPr/>
        </p:nvPicPr>
        <p:blipFill>
          <a:blip r:embed="rId4"/>
          <a:stretch>
            <a:fillRect/>
          </a:stretch>
        </p:blipFill>
        <p:spPr>
          <a:xfrm>
            <a:off x="5141082" y="1069385"/>
            <a:ext cx="6255703" cy="5607045"/>
          </a:xfrm>
          <a:prstGeom prst="rect">
            <a:avLst/>
          </a:prstGeom>
        </p:spPr>
      </p:pic>
    </p:spTree>
    <p:extLst>
      <p:ext uri="{BB962C8B-B14F-4D97-AF65-F5344CB8AC3E}">
        <p14:creationId xmlns:p14="http://schemas.microsoft.com/office/powerpoint/2010/main" val="249113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98590" y="988741"/>
            <a:ext cx="5888754" cy="4880518"/>
          </a:xfrm>
          <a:noFill/>
          <a:ln>
            <a:noFill/>
          </a:ln>
        </p:spPr>
        <p:txBody>
          <a:bodyPr wrap="square">
            <a:normAutofit/>
          </a:bodyPr>
          <a:lstStyle/>
          <a:p>
            <a:pPr algn="l"/>
            <a:r>
              <a:rPr lang="en-US" sz="4800" dirty="0">
                <a:solidFill>
                  <a:schemeClr val="tx1"/>
                </a:solidFill>
              </a:rPr>
              <a:t>How to define “Popularity”</a:t>
            </a:r>
          </a:p>
        </p:txBody>
      </p:sp>
      <p:sp>
        <p:nvSpPr>
          <p:cNvPr id="9" name="Rectangle 8">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Rectangle 10">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inking Person Icons - Free SVG &amp; PNG Thinking Person ...">
            <a:extLst>
              <a:ext uri="{FF2B5EF4-FFF2-40B4-BE49-F238E27FC236}">
                <a16:creationId xmlns:a16="http://schemas.microsoft.com/office/drawing/2014/main" id="{EFB94668-926F-9068-44FF-19D4C379A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118" y="1761568"/>
            <a:ext cx="3239178" cy="2971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200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What Park is the most popular?</a:t>
            </a:r>
            <a:br>
              <a:rPr lang="en-US" sz="3200" dirty="0"/>
            </a:br>
            <a:r>
              <a:rPr lang="en-US" sz="3200" dirty="0"/>
              <a:t>(By hours spent in the park)</a:t>
            </a:r>
          </a:p>
        </p:txBody>
      </p:sp>
      <p:sp>
        <p:nvSpPr>
          <p:cNvPr id="3" name="Content Placeholder 2"/>
          <p:cNvSpPr>
            <a:spLocks noGrp="1"/>
          </p:cNvSpPr>
          <p:nvPr>
            <p:ph idx="1"/>
          </p:nvPr>
        </p:nvSpPr>
        <p:spPr>
          <a:xfrm>
            <a:off x="2438977" y="5688535"/>
            <a:ext cx="7314045" cy="536125"/>
          </a:xfrm>
        </p:spPr>
        <p:txBody>
          <a:bodyPr vert="horz" lIns="91440" tIns="45720" rIns="91440" bIns="45720" rtlCol="0">
            <a:normAutofit fontScale="85000" lnSpcReduction="10000"/>
          </a:bodyPr>
          <a:lstStyle/>
          <a:p>
            <a:pPr marL="0" indent="0" algn="ctr">
              <a:buNone/>
            </a:pPr>
            <a:r>
              <a:rPr lang="en-US" kern="1200" dirty="0">
                <a:solidFill>
                  <a:schemeClr val="tx1"/>
                </a:solidFill>
                <a:latin typeface="+mn-lt"/>
                <a:ea typeface="+mn-ea"/>
                <a:cs typeface="+mn-cs"/>
              </a:rPr>
              <a:t>When comparing the parks by the total number of recreation hours for the year 2023, the Great Smokey Mountains park came out on top with 98,083,629 hours per year.</a:t>
            </a:r>
          </a:p>
        </p:txBody>
      </p:sp>
      <p:pic>
        <p:nvPicPr>
          <p:cNvPr id="5" name="Picture 4">
            <a:extLst>
              <a:ext uri="{FF2B5EF4-FFF2-40B4-BE49-F238E27FC236}">
                <a16:creationId xmlns:a16="http://schemas.microsoft.com/office/drawing/2014/main" id="{9A1589B7-52F5-6BD8-D7A4-BFE7C9600F30}"/>
              </a:ext>
            </a:extLst>
          </p:cNvPr>
          <p:cNvPicPr>
            <a:picLocks noChangeAspect="1"/>
          </p:cNvPicPr>
          <p:nvPr/>
        </p:nvPicPr>
        <p:blipFill>
          <a:blip r:embed="rId3"/>
          <a:stretch>
            <a:fillRect/>
          </a:stretch>
        </p:blipFill>
        <p:spPr>
          <a:xfrm>
            <a:off x="1990412" y="337649"/>
            <a:ext cx="8211176" cy="3777142"/>
          </a:xfrm>
          <a:prstGeom prst="rect">
            <a:avLst/>
          </a:prstGeom>
        </p:spPr>
      </p:pic>
    </p:spTree>
    <p:extLst>
      <p:ext uri="{BB962C8B-B14F-4D97-AF65-F5344CB8AC3E}">
        <p14:creationId xmlns:p14="http://schemas.microsoft.com/office/powerpoint/2010/main" val="3507643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What Park is the most popular?</a:t>
            </a:r>
            <a:br>
              <a:rPr lang="en-US" sz="3200" dirty="0"/>
            </a:br>
            <a:r>
              <a:rPr lang="en-US" sz="3200" dirty="0"/>
              <a:t>(by number of visits)</a:t>
            </a:r>
          </a:p>
        </p:txBody>
      </p:sp>
      <p:sp>
        <p:nvSpPr>
          <p:cNvPr id="3" name="Content Placeholder 2"/>
          <p:cNvSpPr>
            <a:spLocks noGrp="1"/>
          </p:cNvSpPr>
          <p:nvPr>
            <p:ph idx="1"/>
          </p:nvPr>
        </p:nvSpPr>
        <p:spPr>
          <a:xfrm>
            <a:off x="2075184" y="5757361"/>
            <a:ext cx="8041632" cy="536125"/>
          </a:xfrm>
        </p:spPr>
        <p:txBody>
          <a:bodyPr vert="horz" lIns="91440" tIns="45720" rIns="91440" bIns="45720" rtlCol="0">
            <a:normAutofit fontScale="92500" lnSpcReduction="20000"/>
          </a:bodyPr>
          <a:lstStyle/>
          <a:p>
            <a:pPr marL="0" indent="0" algn="ctr">
              <a:buNone/>
            </a:pPr>
            <a:r>
              <a:rPr lang="en-US" kern="1200" dirty="0">
                <a:solidFill>
                  <a:schemeClr val="tx1"/>
                </a:solidFill>
                <a:latin typeface="+mn-lt"/>
                <a:ea typeface="+mn-ea"/>
                <a:cs typeface="+mn-cs"/>
              </a:rPr>
              <a:t>When comparing the parks by the total number of recreational visits for the year 2023, the Great Smokey Mountains park came out on top with 13,297,647 visits per year.</a:t>
            </a:r>
          </a:p>
        </p:txBody>
      </p:sp>
      <p:pic>
        <p:nvPicPr>
          <p:cNvPr id="5" name="Picture 4">
            <a:extLst>
              <a:ext uri="{FF2B5EF4-FFF2-40B4-BE49-F238E27FC236}">
                <a16:creationId xmlns:a16="http://schemas.microsoft.com/office/drawing/2014/main" id="{35366A25-9B46-F215-DD46-0AC38D003F21}"/>
              </a:ext>
            </a:extLst>
          </p:cNvPr>
          <p:cNvPicPr>
            <a:picLocks noChangeAspect="1"/>
          </p:cNvPicPr>
          <p:nvPr/>
        </p:nvPicPr>
        <p:blipFill>
          <a:blip r:embed="rId3"/>
          <a:stretch>
            <a:fillRect/>
          </a:stretch>
        </p:blipFill>
        <p:spPr>
          <a:xfrm>
            <a:off x="635267" y="666164"/>
            <a:ext cx="10921466" cy="3249135"/>
          </a:xfrm>
          <a:prstGeom prst="rect">
            <a:avLst/>
          </a:prstGeom>
        </p:spPr>
      </p:pic>
    </p:spTree>
    <p:extLst>
      <p:ext uri="{BB962C8B-B14F-4D97-AF65-F5344CB8AC3E}">
        <p14:creationId xmlns:p14="http://schemas.microsoft.com/office/powerpoint/2010/main" val="2685227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75184" y="5757361"/>
            <a:ext cx="8041632" cy="719639"/>
          </a:xfrm>
        </p:spPr>
        <p:txBody>
          <a:bodyPr vert="horz" lIns="91440" tIns="45720" rIns="91440" bIns="45720" rtlCol="0">
            <a:normAutofit fontScale="40000" lnSpcReduction="20000"/>
          </a:bodyPr>
          <a:lstStyle/>
          <a:p>
            <a:pPr marL="0" indent="0" algn="ctr">
              <a:buNone/>
            </a:pPr>
            <a:endParaRPr lang="en-US" dirty="0">
              <a:effectLst/>
              <a:latin typeface="Segoe UI" panose="020B0502040204020203" pitchFamily="34" charset="0"/>
            </a:endParaRPr>
          </a:p>
          <a:p>
            <a:pPr marL="0" indent="0" algn="ctr">
              <a:buNone/>
            </a:pPr>
            <a:r>
              <a:rPr lang="en-US" sz="4000" dirty="0">
                <a:effectLst/>
                <a:latin typeface="+mj-lt"/>
              </a:rPr>
              <a:t>When comparing the </a:t>
            </a:r>
            <a:r>
              <a:rPr lang="en-US" sz="4000" dirty="0">
                <a:latin typeface="+mj-lt"/>
              </a:rPr>
              <a:t>parks by average time spent per visitor throughout the entire year, Wrangell-St Elias National Park was the highest with 46 hours spent per visitor.</a:t>
            </a:r>
            <a:endParaRPr lang="en-US" sz="4000" kern="1200" dirty="0">
              <a:solidFill>
                <a:schemeClr val="tx1"/>
              </a:solidFill>
              <a:latin typeface="+mj-lt"/>
              <a:ea typeface="+mn-ea"/>
              <a:cs typeface="+mn-cs"/>
            </a:endParaRPr>
          </a:p>
        </p:txBody>
      </p:sp>
      <p:pic>
        <p:nvPicPr>
          <p:cNvPr id="6" name="Picture 5">
            <a:extLst>
              <a:ext uri="{FF2B5EF4-FFF2-40B4-BE49-F238E27FC236}">
                <a16:creationId xmlns:a16="http://schemas.microsoft.com/office/drawing/2014/main" id="{231FF14F-2E26-5DAB-0CD7-1A53E6D66A5F}"/>
              </a:ext>
            </a:extLst>
          </p:cNvPr>
          <p:cNvPicPr>
            <a:picLocks noChangeAspect="1"/>
          </p:cNvPicPr>
          <p:nvPr/>
        </p:nvPicPr>
        <p:blipFill rotWithShape="1">
          <a:blip r:embed="rId3"/>
          <a:srcRect t="33704"/>
          <a:stretch/>
        </p:blipFill>
        <p:spPr>
          <a:xfrm>
            <a:off x="1238127" y="47296"/>
            <a:ext cx="9156945" cy="4546600"/>
          </a:xfrm>
          <a:prstGeom prst="rect">
            <a:avLst/>
          </a:prstGeom>
        </p:spPr>
      </p:pic>
      <p:sp>
        <p:nvSpPr>
          <p:cNvPr id="2" name="Title 1"/>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What Park is the most popular?</a:t>
            </a:r>
            <a:br>
              <a:rPr lang="en-US" sz="3200" dirty="0"/>
            </a:br>
            <a:r>
              <a:rPr lang="en-US" sz="3200" dirty="0"/>
              <a:t>(by Average Time Spent per visit)</a:t>
            </a:r>
          </a:p>
        </p:txBody>
      </p:sp>
    </p:spTree>
    <p:extLst>
      <p:ext uri="{BB962C8B-B14F-4D97-AF65-F5344CB8AC3E}">
        <p14:creationId xmlns:p14="http://schemas.microsoft.com/office/powerpoint/2010/main" val="3738300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98590" y="988741"/>
            <a:ext cx="5888754" cy="4880518"/>
          </a:xfrm>
          <a:noFill/>
          <a:ln>
            <a:noFill/>
          </a:ln>
        </p:spPr>
        <p:txBody>
          <a:bodyPr wrap="square">
            <a:normAutofit/>
          </a:bodyPr>
          <a:lstStyle/>
          <a:p>
            <a:pPr algn="l"/>
            <a:r>
              <a:rPr lang="en-US" sz="4800" dirty="0">
                <a:solidFill>
                  <a:schemeClr val="tx1"/>
                </a:solidFill>
              </a:rPr>
              <a:t>How Does seasonality affect popularity?</a:t>
            </a:r>
          </a:p>
        </p:txBody>
      </p:sp>
      <p:sp>
        <p:nvSpPr>
          <p:cNvPr id="9" name="Rectangle 8">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Rectangle 10">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inking Person Icons - Free SVG &amp; PNG Thinking Person ...">
            <a:extLst>
              <a:ext uri="{FF2B5EF4-FFF2-40B4-BE49-F238E27FC236}">
                <a16:creationId xmlns:a16="http://schemas.microsoft.com/office/drawing/2014/main" id="{EFB94668-926F-9068-44FF-19D4C379A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118" y="1761568"/>
            <a:ext cx="3239178" cy="2971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649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4754" y="1330527"/>
            <a:ext cx="3684785" cy="1627792"/>
          </a:xfrm>
        </p:spPr>
        <p:txBody>
          <a:bodyPr vert="horz" lIns="274320" tIns="182880" rIns="274320" bIns="182880" rtlCol="0" anchorCtr="1">
            <a:normAutofit/>
          </a:bodyPr>
          <a:lstStyle/>
          <a:p>
            <a:r>
              <a:rPr lang="en-US" sz="1800" dirty="0">
                <a:solidFill>
                  <a:schemeClr val="tx1"/>
                </a:solidFill>
              </a:rPr>
              <a:t>What is the most popular season to visit the national parks?</a:t>
            </a:r>
          </a:p>
        </p:txBody>
      </p:sp>
      <p:sp>
        <p:nvSpPr>
          <p:cNvPr id="3" name="Content Placeholder 2"/>
          <p:cNvSpPr>
            <a:spLocks noGrp="1"/>
          </p:cNvSpPr>
          <p:nvPr>
            <p:ph type="subTitle" idx="1"/>
          </p:nvPr>
        </p:nvSpPr>
        <p:spPr>
          <a:xfrm>
            <a:off x="484754" y="4077240"/>
            <a:ext cx="3684785" cy="2187082"/>
          </a:xfrm>
        </p:spPr>
        <p:txBody>
          <a:bodyPr vert="horz" lIns="91440" tIns="45720" rIns="91440" bIns="45720" rtlCol="0">
            <a:normAutofit lnSpcReduction="10000"/>
          </a:bodyPr>
          <a:lstStyle/>
          <a:p>
            <a:pPr algn="l"/>
            <a:r>
              <a:rPr lang="en-US" sz="1800" dirty="0">
                <a:solidFill>
                  <a:schemeClr val="tx1"/>
                </a:solidFill>
              </a:rPr>
              <a:t>Summer – 41.3% </a:t>
            </a:r>
          </a:p>
          <a:p>
            <a:pPr algn="l"/>
            <a:r>
              <a:rPr lang="en-US" sz="1800" dirty="0">
                <a:solidFill>
                  <a:schemeClr val="tx1"/>
                </a:solidFill>
              </a:rPr>
              <a:t>Fall – 26.1%</a:t>
            </a:r>
          </a:p>
          <a:p>
            <a:pPr algn="l"/>
            <a:r>
              <a:rPr lang="en-US" sz="1800" dirty="0">
                <a:solidFill>
                  <a:schemeClr val="tx1"/>
                </a:solidFill>
              </a:rPr>
              <a:t>Spring – 21.7%</a:t>
            </a:r>
          </a:p>
          <a:p>
            <a:pPr algn="l"/>
            <a:r>
              <a:rPr lang="en-US" sz="1800" dirty="0">
                <a:solidFill>
                  <a:schemeClr val="tx1"/>
                </a:solidFill>
              </a:rPr>
              <a:t>Winter – 10.9%</a:t>
            </a:r>
          </a:p>
          <a:p>
            <a:pPr algn="l"/>
            <a:endParaRPr lang="en-US" sz="1800" dirty="0">
              <a:solidFill>
                <a:schemeClr val="tx1"/>
              </a:solidFill>
            </a:endParaRPr>
          </a:p>
          <a:p>
            <a:pPr algn="l">
              <a:lnSpc>
                <a:spcPct val="90000"/>
              </a:lnSpc>
              <a:buClrTx/>
            </a:pPr>
            <a:r>
              <a:rPr lang="en-US" sz="1600" dirty="0">
                <a:solidFill>
                  <a:schemeClr val="tx1"/>
                </a:solidFill>
              </a:rPr>
              <a:t>Summer is the most popular time of year!</a:t>
            </a:r>
          </a:p>
          <a:p>
            <a:pPr algn="l">
              <a:lnSpc>
                <a:spcPct val="90000"/>
              </a:lnSpc>
              <a:buClrTx/>
            </a:pPr>
            <a:endParaRPr lang="en-US" sz="1700" dirty="0">
              <a:solidFill>
                <a:schemeClr val="tx1"/>
              </a:solidFill>
            </a:endParaRPr>
          </a:p>
          <a:p>
            <a:pPr marL="0" indent="0">
              <a:lnSpc>
                <a:spcPct val="90000"/>
              </a:lnSpc>
              <a:buNone/>
            </a:pPr>
            <a:endParaRPr lang="en-US" sz="1100" kern="1200" dirty="0">
              <a:solidFill>
                <a:schemeClr val="tx1"/>
              </a:solidFill>
              <a:latin typeface="+mn-lt"/>
              <a:ea typeface="+mn-ea"/>
              <a:cs typeface="+mn-cs"/>
            </a:endParaRPr>
          </a:p>
        </p:txBody>
      </p:sp>
      <p:pic>
        <p:nvPicPr>
          <p:cNvPr id="7" name="Picture 6">
            <a:extLst>
              <a:ext uri="{FF2B5EF4-FFF2-40B4-BE49-F238E27FC236}">
                <a16:creationId xmlns:a16="http://schemas.microsoft.com/office/drawing/2014/main" id="{22928099-ECDE-8D15-9C77-349E7622985C}"/>
              </a:ext>
            </a:extLst>
          </p:cNvPr>
          <p:cNvPicPr>
            <a:picLocks noChangeAspect="1"/>
          </p:cNvPicPr>
          <p:nvPr/>
        </p:nvPicPr>
        <p:blipFill>
          <a:blip r:embed="rId3"/>
          <a:stretch>
            <a:fillRect/>
          </a:stretch>
        </p:blipFill>
        <p:spPr>
          <a:xfrm>
            <a:off x="5224512" y="956930"/>
            <a:ext cx="6578427" cy="5184968"/>
          </a:xfrm>
          <a:prstGeom prst="rect">
            <a:avLst/>
          </a:prstGeom>
        </p:spPr>
      </p:pic>
      <p:sp>
        <p:nvSpPr>
          <p:cNvPr id="8" name="TextBox 7">
            <a:extLst>
              <a:ext uri="{FF2B5EF4-FFF2-40B4-BE49-F238E27FC236}">
                <a16:creationId xmlns:a16="http://schemas.microsoft.com/office/drawing/2014/main" id="{1D16B013-BB04-27F0-6366-5AB6E11504F4}"/>
              </a:ext>
            </a:extLst>
          </p:cNvPr>
          <p:cNvSpPr txBox="1"/>
          <p:nvPr/>
        </p:nvSpPr>
        <p:spPr>
          <a:xfrm>
            <a:off x="484754" y="3161018"/>
            <a:ext cx="3684785" cy="784830"/>
          </a:xfrm>
          <a:prstGeom prst="rect">
            <a:avLst/>
          </a:prstGeom>
          <a:noFill/>
        </p:spPr>
        <p:txBody>
          <a:bodyPr wrap="square" rtlCol="0">
            <a:spAutoFit/>
          </a:bodyPr>
          <a:lstStyle/>
          <a:p>
            <a:r>
              <a:rPr lang="en-US" sz="1500" dirty="0"/>
              <a:t>After calculating the total number of visits to The National Parks in 2023, these are the percentages of visits within a given season.</a:t>
            </a:r>
          </a:p>
        </p:txBody>
      </p:sp>
    </p:spTree>
    <p:extLst>
      <p:ext uri="{BB962C8B-B14F-4D97-AF65-F5344CB8AC3E}">
        <p14:creationId xmlns:p14="http://schemas.microsoft.com/office/powerpoint/2010/main" val="132347303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4754" y="2149234"/>
            <a:ext cx="3684785" cy="1627792"/>
          </a:xfrm>
        </p:spPr>
        <p:txBody>
          <a:bodyPr vert="horz" lIns="274320" tIns="182880" rIns="274320" bIns="182880" rtlCol="0" anchorCtr="1">
            <a:normAutofit/>
          </a:bodyPr>
          <a:lstStyle/>
          <a:p>
            <a:r>
              <a:rPr lang="en-US" sz="1800" dirty="0">
                <a:solidFill>
                  <a:schemeClr val="tx1"/>
                </a:solidFill>
              </a:rPr>
              <a:t>What is the average time spent per visitor in the park by season?</a:t>
            </a:r>
          </a:p>
        </p:txBody>
      </p:sp>
      <p:sp>
        <p:nvSpPr>
          <p:cNvPr id="3" name="Content Placeholder 2"/>
          <p:cNvSpPr>
            <a:spLocks noGrp="1"/>
          </p:cNvSpPr>
          <p:nvPr>
            <p:ph type="subTitle" idx="1"/>
          </p:nvPr>
        </p:nvSpPr>
        <p:spPr>
          <a:xfrm>
            <a:off x="556553" y="4077240"/>
            <a:ext cx="3541186" cy="2187082"/>
          </a:xfrm>
        </p:spPr>
        <p:txBody>
          <a:bodyPr vert="horz" lIns="91440" tIns="45720" rIns="91440" bIns="45720" rtlCol="0">
            <a:normAutofit lnSpcReduction="10000"/>
          </a:bodyPr>
          <a:lstStyle/>
          <a:p>
            <a:pPr algn="l"/>
            <a:r>
              <a:rPr lang="en-US" sz="1800" dirty="0">
                <a:solidFill>
                  <a:schemeClr val="tx1"/>
                </a:solidFill>
              </a:rPr>
              <a:t>Summer had the highest average time spent per person at the parks.</a:t>
            </a:r>
          </a:p>
          <a:p>
            <a:pPr algn="l"/>
            <a:r>
              <a:rPr lang="en-US" sz="1800" dirty="0">
                <a:solidFill>
                  <a:schemeClr val="tx1"/>
                </a:solidFill>
              </a:rPr>
              <a:t>Summer – 9.43 hours</a:t>
            </a:r>
          </a:p>
          <a:p>
            <a:pPr algn="l"/>
            <a:r>
              <a:rPr lang="en-US" sz="1800" dirty="0">
                <a:solidFill>
                  <a:schemeClr val="tx1"/>
                </a:solidFill>
              </a:rPr>
              <a:t>Spring – 8.55 hours</a:t>
            </a:r>
          </a:p>
          <a:p>
            <a:pPr algn="l"/>
            <a:r>
              <a:rPr lang="en-US" sz="1800" dirty="0">
                <a:solidFill>
                  <a:schemeClr val="tx1"/>
                </a:solidFill>
              </a:rPr>
              <a:t>Fall – 8.11 hours</a:t>
            </a:r>
          </a:p>
          <a:p>
            <a:pPr algn="l"/>
            <a:r>
              <a:rPr lang="en-US" sz="1800" dirty="0">
                <a:solidFill>
                  <a:schemeClr val="tx1"/>
                </a:solidFill>
              </a:rPr>
              <a:t>Winter – 7.29 hours</a:t>
            </a:r>
          </a:p>
          <a:p>
            <a:pPr marL="285750" indent="-285750" algn="l">
              <a:lnSpc>
                <a:spcPct val="90000"/>
              </a:lnSpc>
              <a:buClrTx/>
              <a:buFont typeface="Arial" panose="020B0604020202020204" pitchFamily="34" charset="0"/>
              <a:buChar char="•"/>
            </a:pPr>
            <a:endParaRPr lang="en-US" sz="1700" dirty="0">
              <a:solidFill>
                <a:schemeClr val="tx1"/>
              </a:solidFill>
            </a:endParaRPr>
          </a:p>
          <a:p>
            <a:pPr marL="0" indent="0">
              <a:lnSpc>
                <a:spcPct val="90000"/>
              </a:lnSpc>
              <a:buNone/>
            </a:pPr>
            <a:endParaRPr lang="en-US" sz="1100" kern="1200" dirty="0">
              <a:solidFill>
                <a:schemeClr val="tx1"/>
              </a:solidFill>
              <a:latin typeface="+mn-lt"/>
              <a:ea typeface="+mn-ea"/>
              <a:cs typeface="+mn-cs"/>
            </a:endParaRPr>
          </a:p>
        </p:txBody>
      </p:sp>
      <p:pic>
        <p:nvPicPr>
          <p:cNvPr id="5" name="Content Placeholder 6" descr="A graph of a bar graph&#10;&#10;Description automatically generated with medium confidence">
            <a:extLst>
              <a:ext uri="{FF2B5EF4-FFF2-40B4-BE49-F238E27FC236}">
                <a16:creationId xmlns:a16="http://schemas.microsoft.com/office/drawing/2014/main" id="{DE2EE054-F05F-8F1C-36CE-41A811FE3453}"/>
              </a:ext>
            </a:extLst>
          </p:cNvPr>
          <p:cNvPicPr>
            <a:picLocks noChangeAspect="1"/>
          </p:cNvPicPr>
          <p:nvPr/>
        </p:nvPicPr>
        <p:blipFill>
          <a:blip r:embed="rId3"/>
          <a:stretch>
            <a:fillRect/>
          </a:stretch>
        </p:blipFill>
        <p:spPr>
          <a:xfrm>
            <a:off x="5251623" y="1136823"/>
            <a:ext cx="6296910" cy="4732636"/>
          </a:xfrm>
          <a:prstGeom prst="rect">
            <a:avLst/>
          </a:prstGeom>
        </p:spPr>
      </p:pic>
    </p:spTree>
    <p:extLst>
      <p:ext uri="{BB962C8B-B14F-4D97-AF65-F5344CB8AC3E}">
        <p14:creationId xmlns:p14="http://schemas.microsoft.com/office/powerpoint/2010/main" val="294095936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4754" y="2149234"/>
            <a:ext cx="3684785" cy="1627792"/>
          </a:xfrm>
        </p:spPr>
        <p:txBody>
          <a:bodyPr vert="horz" lIns="274320" tIns="182880" rIns="274320" bIns="182880" rtlCol="0" anchorCtr="1">
            <a:normAutofit/>
          </a:bodyPr>
          <a:lstStyle/>
          <a:p>
            <a:r>
              <a:rPr lang="en-US" sz="1800" dirty="0">
                <a:solidFill>
                  <a:schemeClr val="tx1"/>
                </a:solidFill>
              </a:rPr>
              <a:t>What is the average time spent per visitor in the park by season and region?</a:t>
            </a:r>
            <a:endParaRPr lang="en-US" sz="4000" dirty="0">
              <a:solidFill>
                <a:schemeClr val="tx1"/>
              </a:solidFill>
            </a:endParaRPr>
          </a:p>
        </p:txBody>
      </p:sp>
      <p:sp>
        <p:nvSpPr>
          <p:cNvPr id="3" name="Content Placeholder 2"/>
          <p:cNvSpPr>
            <a:spLocks noGrp="1"/>
          </p:cNvSpPr>
          <p:nvPr>
            <p:ph type="subTitle" idx="1"/>
          </p:nvPr>
        </p:nvSpPr>
        <p:spPr>
          <a:xfrm>
            <a:off x="556553" y="4077240"/>
            <a:ext cx="3541186" cy="2187082"/>
          </a:xfrm>
        </p:spPr>
        <p:txBody>
          <a:bodyPr vert="horz" lIns="91440" tIns="45720" rIns="91440" bIns="45720" rtlCol="0">
            <a:normAutofit fontScale="92500" lnSpcReduction="20000"/>
          </a:bodyPr>
          <a:lstStyle/>
          <a:p>
            <a:pPr marL="285750" indent="-285750" algn="l">
              <a:lnSpc>
                <a:spcPct val="90000"/>
              </a:lnSpc>
              <a:buClrTx/>
              <a:buFont typeface="Arial" panose="020B0604020202020204" pitchFamily="34" charset="0"/>
              <a:buChar char="•"/>
            </a:pPr>
            <a:r>
              <a:rPr lang="en-US" sz="1700" dirty="0">
                <a:solidFill>
                  <a:schemeClr val="tx1"/>
                </a:solidFill>
              </a:rPr>
              <a:t>Out of the 6 regions,  Alaska had the highest time spent in its parks.</a:t>
            </a:r>
          </a:p>
          <a:p>
            <a:pPr marL="285750" indent="-285750" algn="l">
              <a:lnSpc>
                <a:spcPct val="90000"/>
              </a:lnSpc>
              <a:buClrTx/>
              <a:buFont typeface="Arial" panose="020B0604020202020204" pitchFamily="34" charset="0"/>
              <a:buChar char="•"/>
            </a:pPr>
            <a:r>
              <a:rPr lang="en-US" sz="1700" dirty="0">
                <a:solidFill>
                  <a:schemeClr val="tx1"/>
                </a:solidFill>
              </a:rPr>
              <a:t>Spring time had the longest visits in Alaska at 21.48 hours. Fall had the shortest time spent at 15.08 hours. </a:t>
            </a:r>
          </a:p>
          <a:p>
            <a:pPr marL="285750" indent="-285750" algn="l">
              <a:lnSpc>
                <a:spcPct val="90000"/>
              </a:lnSpc>
              <a:buClrTx/>
              <a:buFont typeface="Arial" panose="020B0604020202020204" pitchFamily="34" charset="0"/>
              <a:buChar char="•"/>
            </a:pPr>
            <a:r>
              <a:rPr lang="en-US" sz="1700" dirty="0">
                <a:solidFill>
                  <a:schemeClr val="tx1"/>
                </a:solidFill>
              </a:rPr>
              <a:t>The average time spent in the Southeast was consistent at just under 6 hours in each season.</a:t>
            </a:r>
          </a:p>
          <a:p>
            <a:pPr marL="285750" indent="-285750" algn="l">
              <a:lnSpc>
                <a:spcPct val="90000"/>
              </a:lnSpc>
              <a:buClrTx/>
              <a:buFont typeface="Arial" panose="020B0604020202020204" pitchFamily="34" charset="0"/>
              <a:buChar char="•"/>
            </a:pPr>
            <a:r>
              <a:rPr lang="en-US" sz="1700" dirty="0">
                <a:solidFill>
                  <a:schemeClr val="tx1"/>
                </a:solidFill>
              </a:rPr>
              <a:t>Winter in the Midwest had the shortest time spent at 2.86 hours.</a:t>
            </a:r>
          </a:p>
          <a:p>
            <a:pPr marL="285750" indent="-285750" algn="l">
              <a:lnSpc>
                <a:spcPct val="90000"/>
              </a:lnSpc>
              <a:buClrTx/>
              <a:buFont typeface="Arial" panose="020B0604020202020204" pitchFamily="34" charset="0"/>
              <a:buChar char="•"/>
            </a:pPr>
            <a:endParaRPr lang="en-US" sz="1700" dirty="0">
              <a:solidFill>
                <a:schemeClr val="tx1"/>
              </a:solidFill>
            </a:endParaRPr>
          </a:p>
          <a:p>
            <a:pPr marL="0" indent="0">
              <a:lnSpc>
                <a:spcPct val="90000"/>
              </a:lnSpc>
              <a:buNone/>
            </a:pPr>
            <a:endParaRPr lang="en-US" sz="1100" kern="1200" dirty="0">
              <a:solidFill>
                <a:srgbClr val="FFFFFF"/>
              </a:solidFill>
              <a:latin typeface="+mn-lt"/>
              <a:ea typeface="+mn-ea"/>
              <a:cs typeface="+mn-cs"/>
            </a:endParaRPr>
          </a:p>
        </p:txBody>
      </p:sp>
      <p:pic>
        <p:nvPicPr>
          <p:cNvPr id="4" name="Content Placeholder 5" descr="A graph of different colored bars&#10;&#10;Description automatically generated">
            <a:extLst>
              <a:ext uri="{FF2B5EF4-FFF2-40B4-BE49-F238E27FC236}">
                <a16:creationId xmlns:a16="http://schemas.microsoft.com/office/drawing/2014/main" id="{71AB24BB-C7DE-FF98-2D1A-982E8BD85244}"/>
              </a:ext>
            </a:extLst>
          </p:cNvPr>
          <p:cNvPicPr>
            <a:picLocks noChangeAspect="1"/>
          </p:cNvPicPr>
          <p:nvPr/>
        </p:nvPicPr>
        <p:blipFill>
          <a:blip r:embed="rId3"/>
          <a:stretch>
            <a:fillRect/>
          </a:stretch>
        </p:blipFill>
        <p:spPr>
          <a:xfrm>
            <a:off x="5294376" y="1363097"/>
            <a:ext cx="6257544" cy="3817100"/>
          </a:xfrm>
          <a:prstGeom prst="rect">
            <a:avLst/>
          </a:prstGeom>
        </p:spPr>
      </p:pic>
    </p:spTree>
    <p:extLst>
      <p:ext uri="{BB962C8B-B14F-4D97-AF65-F5344CB8AC3E}">
        <p14:creationId xmlns:p14="http://schemas.microsoft.com/office/powerpoint/2010/main" val="152899387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98590" y="988741"/>
            <a:ext cx="5888754" cy="4880518"/>
          </a:xfrm>
          <a:noFill/>
          <a:ln>
            <a:noFill/>
          </a:ln>
        </p:spPr>
        <p:txBody>
          <a:bodyPr wrap="square">
            <a:normAutofit/>
          </a:bodyPr>
          <a:lstStyle/>
          <a:p>
            <a:pPr algn="l"/>
            <a:r>
              <a:rPr lang="en-US" sz="4800" dirty="0">
                <a:solidFill>
                  <a:schemeClr val="tx1"/>
                </a:solidFill>
              </a:rPr>
              <a:t>What is the most popular national park in the united states?</a:t>
            </a:r>
          </a:p>
        </p:txBody>
      </p:sp>
      <p:sp>
        <p:nvSpPr>
          <p:cNvPr id="9" name="Rectangle 8">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Rectangle 10">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inking Person Icons - Free SVG &amp; PNG Thinking Person ...">
            <a:extLst>
              <a:ext uri="{FF2B5EF4-FFF2-40B4-BE49-F238E27FC236}">
                <a16:creationId xmlns:a16="http://schemas.microsoft.com/office/drawing/2014/main" id="{EFB94668-926F-9068-44FF-19D4C379A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118" y="1761568"/>
            <a:ext cx="3239178" cy="2971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238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98590" y="988741"/>
            <a:ext cx="5888754" cy="4880518"/>
          </a:xfrm>
          <a:noFill/>
          <a:ln>
            <a:noFill/>
          </a:ln>
        </p:spPr>
        <p:txBody>
          <a:bodyPr wrap="square">
            <a:normAutofit/>
          </a:bodyPr>
          <a:lstStyle/>
          <a:p>
            <a:pPr algn="l"/>
            <a:r>
              <a:rPr lang="en-US" sz="3200" dirty="0">
                <a:solidFill>
                  <a:schemeClr val="tx1"/>
                </a:solidFill>
              </a:rPr>
              <a:t>Why are we seeing these results?</a:t>
            </a:r>
            <a:br>
              <a:rPr lang="en-US" sz="3200" dirty="0">
                <a:solidFill>
                  <a:schemeClr val="tx1"/>
                </a:solidFill>
              </a:rPr>
            </a:br>
            <a:r>
              <a:rPr lang="en-US" sz="3200" dirty="0">
                <a:solidFill>
                  <a:schemeClr val="tx1"/>
                </a:solidFill>
              </a:rPr>
              <a:t> </a:t>
            </a:r>
            <a:br>
              <a:rPr lang="en-US" sz="3200" dirty="0">
                <a:solidFill>
                  <a:schemeClr val="tx1"/>
                </a:solidFill>
              </a:rPr>
            </a:br>
            <a:r>
              <a:rPr lang="en-US" sz="3200" dirty="0">
                <a:solidFill>
                  <a:schemeClr val="tx1"/>
                </a:solidFill>
              </a:rPr>
              <a:t>What things correlate to the results we see?</a:t>
            </a:r>
          </a:p>
        </p:txBody>
      </p:sp>
      <p:sp>
        <p:nvSpPr>
          <p:cNvPr id="9" name="Rectangle 8">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Rectangle 10">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inking Person Icons - Free SVG &amp; PNG Thinking Person ...">
            <a:extLst>
              <a:ext uri="{FF2B5EF4-FFF2-40B4-BE49-F238E27FC236}">
                <a16:creationId xmlns:a16="http://schemas.microsoft.com/office/drawing/2014/main" id="{EFB94668-926F-9068-44FF-19D4C379A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118" y="1761568"/>
            <a:ext cx="3239178" cy="2971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258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5" name="Picture 4">
            <a:extLst>
              <a:ext uri="{FF2B5EF4-FFF2-40B4-BE49-F238E27FC236}">
                <a16:creationId xmlns:a16="http://schemas.microsoft.com/office/drawing/2014/main" id="{35366A25-9B46-F215-DD46-0AC38D003F21}"/>
              </a:ext>
            </a:extLst>
          </p:cNvPr>
          <p:cNvPicPr>
            <a:picLocks noChangeAspect="1"/>
          </p:cNvPicPr>
          <p:nvPr/>
        </p:nvPicPr>
        <p:blipFill>
          <a:blip r:embed="rId3"/>
          <a:srcRect/>
          <a:stretch/>
        </p:blipFill>
        <p:spPr>
          <a:xfrm>
            <a:off x="1" y="0"/>
            <a:ext cx="12191999" cy="4918509"/>
          </a:xfrm>
          <a:prstGeom prst="rect">
            <a:avLst/>
          </a:prstGeom>
        </p:spPr>
      </p:pic>
      <p:sp>
        <p:nvSpPr>
          <p:cNvPr id="2" name="Title 1"/>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America’s Largest National Park</a:t>
            </a:r>
          </a:p>
        </p:txBody>
      </p:sp>
      <p:sp>
        <p:nvSpPr>
          <p:cNvPr id="3" name="Content Placeholder 2"/>
          <p:cNvSpPr>
            <a:spLocks noGrp="1"/>
          </p:cNvSpPr>
          <p:nvPr>
            <p:ph idx="1"/>
          </p:nvPr>
        </p:nvSpPr>
        <p:spPr>
          <a:xfrm>
            <a:off x="2075184" y="5757361"/>
            <a:ext cx="8041632" cy="536125"/>
          </a:xfrm>
        </p:spPr>
        <p:txBody>
          <a:bodyPr vert="horz" lIns="91440" tIns="45720" rIns="91440" bIns="45720" rtlCol="0">
            <a:normAutofit fontScale="92500" lnSpcReduction="20000"/>
          </a:bodyPr>
          <a:lstStyle/>
          <a:p>
            <a:pPr marL="0" indent="0" algn="ctr">
              <a:buNone/>
            </a:pPr>
            <a:r>
              <a:rPr lang="en-US" kern="1200" dirty="0">
                <a:solidFill>
                  <a:schemeClr val="tx1"/>
                </a:solidFill>
                <a:latin typeface="+mn-lt"/>
                <a:ea typeface="+mn-ea"/>
                <a:cs typeface="+mn-cs"/>
              </a:rPr>
              <a:t>At 13.2 million acres, the park is as large as Yellowstone National Park, Yosemite National Park, and Switzerland combined! (Also, equals six </a:t>
            </a:r>
            <a:r>
              <a:rPr lang="en-US" kern="1200" dirty="0" err="1">
                <a:solidFill>
                  <a:schemeClr val="tx1"/>
                </a:solidFill>
                <a:latin typeface="+mn-lt"/>
                <a:ea typeface="+mn-ea"/>
                <a:cs typeface="+mn-cs"/>
              </a:rPr>
              <a:t>Yellowstones</a:t>
            </a:r>
            <a:r>
              <a:rPr lang="en-US" kern="1200" dirty="0">
                <a:solidFill>
                  <a:schemeClr val="tx1"/>
                </a:solidFill>
                <a:latin typeface="+mn-lt"/>
                <a:ea typeface="+mn-ea"/>
                <a:cs typeface="+mn-cs"/>
              </a:rPr>
              <a:t>)</a:t>
            </a:r>
          </a:p>
        </p:txBody>
      </p:sp>
    </p:spTree>
    <p:extLst>
      <p:ext uri="{BB962C8B-B14F-4D97-AF65-F5344CB8AC3E}">
        <p14:creationId xmlns:p14="http://schemas.microsoft.com/office/powerpoint/2010/main" val="2750807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5" name="Content Placeholder 4" descr="A plane in the snow&#10;&#10;Description automatically generated">
            <a:extLst>
              <a:ext uri="{FF2B5EF4-FFF2-40B4-BE49-F238E27FC236}">
                <a16:creationId xmlns:a16="http://schemas.microsoft.com/office/drawing/2014/main" id="{58CCE976-9359-B989-953F-497D6D4D9C16}"/>
              </a:ext>
            </a:extLst>
          </p:cNvPr>
          <p:cNvPicPr>
            <a:picLocks noGrp="1" noChangeAspect="1"/>
          </p:cNvPicPr>
          <p:nvPr>
            <p:ph idx="1"/>
          </p:nvPr>
        </p:nvPicPr>
        <p:blipFill>
          <a:blip r:embed="rId3"/>
          <a:stretch>
            <a:fillRect/>
          </a:stretch>
        </p:blipFill>
        <p:spPr>
          <a:xfrm>
            <a:off x="1249680" y="3234944"/>
            <a:ext cx="3655254" cy="2374900"/>
          </a:xfrm>
        </p:spPr>
      </p:pic>
      <p:pic>
        <p:nvPicPr>
          <p:cNvPr id="7" name="Picture 6" descr="A seaplane on a lake&#10;&#10;Description automatically generated">
            <a:extLst>
              <a:ext uri="{FF2B5EF4-FFF2-40B4-BE49-F238E27FC236}">
                <a16:creationId xmlns:a16="http://schemas.microsoft.com/office/drawing/2014/main" id="{5CB1FB9A-AEF0-9594-BE14-11A391A99D8E}"/>
              </a:ext>
            </a:extLst>
          </p:cNvPr>
          <p:cNvPicPr>
            <a:picLocks noChangeAspect="1"/>
          </p:cNvPicPr>
          <p:nvPr/>
        </p:nvPicPr>
        <p:blipFill>
          <a:blip r:embed="rId4"/>
          <a:stretch>
            <a:fillRect/>
          </a:stretch>
        </p:blipFill>
        <p:spPr>
          <a:xfrm>
            <a:off x="7287065" y="3234944"/>
            <a:ext cx="3655255" cy="2374900"/>
          </a:xfrm>
          <a:prstGeom prst="rect">
            <a:avLst/>
          </a:prstGeom>
        </p:spPr>
      </p:pic>
      <p:pic>
        <p:nvPicPr>
          <p:cNvPr id="10" name="Picture 9" descr="A person riding a snowmobile&#10;&#10;Description automatically generated">
            <a:extLst>
              <a:ext uri="{FF2B5EF4-FFF2-40B4-BE49-F238E27FC236}">
                <a16:creationId xmlns:a16="http://schemas.microsoft.com/office/drawing/2014/main" id="{FF4D5016-ADC9-0B4B-84A5-04F8D05CE9E9}"/>
              </a:ext>
            </a:extLst>
          </p:cNvPr>
          <p:cNvPicPr>
            <a:picLocks noChangeAspect="1"/>
          </p:cNvPicPr>
          <p:nvPr/>
        </p:nvPicPr>
        <p:blipFill>
          <a:blip r:embed="rId5"/>
          <a:stretch>
            <a:fillRect/>
          </a:stretch>
        </p:blipFill>
        <p:spPr>
          <a:xfrm>
            <a:off x="1249679" y="1248156"/>
            <a:ext cx="2726265" cy="1799336"/>
          </a:xfrm>
          <a:prstGeom prst="rect">
            <a:avLst/>
          </a:prstGeom>
        </p:spPr>
      </p:pic>
      <p:pic>
        <p:nvPicPr>
          <p:cNvPr id="14" name="Picture 13" descr="A couple of hikers walking in the mountains&#10;&#10;Description automatically generated">
            <a:extLst>
              <a:ext uri="{FF2B5EF4-FFF2-40B4-BE49-F238E27FC236}">
                <a16:creationId xmlns:a16="http://schemas.microsoft.com/office/drawing/2014/main" id="{688AF645-C82A-61AE-2EA1-0AD3ED295AAE}"/>
              </a:ext>
            </a:extLst>
          </p:cNvPr>
          <p:cNvPicPr>
            <a:picLocks noChangeAspect="1"/>
          </p:cNvPicPr>
          <p:nvPr/>
        </p:nvPicPr>
        <p:blipFill>
          <a:blip r:embed="rId6"/>
          <a:stretch>
            <a:fillRect/>
          </a:stretch>
        </p:blipFill>
        <p:spPr>
          <a:xfrm>
            <a:off x="4532857" y="1248156"/>
            <a:ext cx="3126284" cy="1799336"/>
          </a:xfrm>
          <a:prstGeom prst="rect">
            <a:avLst/>
          </a:prstGeom>
        </p:spPr>
      </p:pic>
      <p:pic>
        <p:nvPicPr>
          <p:cNvPr id="17" name="Picture 16" descr="A group of people in a raft&#10;&#10;Description automatically generated">
            <a:extLst>
              <a:ext uri="{FF2B5EF4-FFF2-40B4-BE49-F238E27FC236}">
                <a16:creationId xmlns:a16="http://schemas.microsoft.com/office/drawing/2014/main" id="{953A4ED2-9209-F28A-2F73-7F07DBC85688}"/>
              </a:ext>
            </a:extLst>
          </p:cNvPr>
          <p:cNvPicPr>
            <a:picLocks noChangeAspect="1"/>
          </p:cNvPicPr>
          <p:nvPr/>
        </p:nvPicPr>
        <p:blipFill>
          <a:blip r:embed="rId7"/>
          <a:stretch>
            <a:fillRect/>
          </a:stretch>
        </p:blipFill>
        <p:spPr>
          <a:xfrm>
            <a:off x="8216054" y="1248156"/>
            <a:ext cx="2726266" cy="1799336"/>
          </a:xfrm>
          <a:prstGeom prst="rect">
            <a:avLst/>
          </a:prstGeom>
        </p:spPr>
      </p:pic>
      <p:pic>
        <p:nvPicPr>
          <p:cNvPr id="21" name="Picture 20">
            <a:extLst>
              <a:ext uri="{FF2B5EF4-FFF2-40B4-BE49-F238E27FC236}">
                <a16:creationId xmlns:a16="http://schemas.microsoft.com/office/drawing/2014/main" id="{B93E0A0C-719A-295A-86EB-9E1799F294AE}"/>
              </a:ext>
            </a:extLst>
          </p:cNvPr>
          <p:cNvPicPr>
            <a:picLocks noChangeAspect="1"/>
          </p:cNvPicPr>
          <p:nvPr/>
        </p:nvPicPr>
        <p:blipFill>
          <a:blip r:embed="rId8"/>
          <a:stretch>
            <a:fillRect/>
          </a:stretch>
        </p:blipFill>
        <p:spPr>
          <a:xfrm>
            <a:off x="5002342" y="3047492"/>
            <a:ext cx="2187314" cy="2562352"/>
          </a:xfrm>
          <a:prstGeom prst="rect">
            <a:avLst/>
          </a:prstGeom>
        </p:spPr>
      </p:pic>
    </p:spTree>
    <p:extLst>
      <p:ext uri="{BB962C8B-B14F-4D97-AF65-F5344CB8AC3E}">
        <p14:creationId xmlns:p14="http://schemas.microsoft.com/office/powerpoint/2010/main" val="1070923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2A8195-2009-AACA-9939-741E35986F36}"/>
              </a:ext>
            </a:extLst>
          </p:cNvPr>
          <p:cNvPicPr>
            <a:picLocks noChangeAspect="1"/>
          </p:cNvPicPr>
          <p:nvPr/>
        </p:nvPicPr>
        <p:blipFill rotWithShape="1">
          <a:blip r:embed="rId3"/>
          <a:srcRect l="19350" r="18797"/>
          <a:stretch/>
        </p:blipFill>
        <p:spPr>
          <a:xfrm>
            <a:off x="4650909" y="10"/>
            <a:ext cx="7541090" cy="6857989"/>
          </a:xfrm>
          <a:prstGeom prst="rect">
            <a:avLst/>
          </a:prstGeom>
        </p:spPr>
      </p:pic>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728044"/>
          </a:xfrm>
          <a:noFill/>
          <a:ln>
            <a:solidFill>
              <a:schemeClr val="bg1"/>
            </a:solidFill>
          </a:ln>
        </p:spPr>
        <p:txBody>
          <a:bodyPr vert="horz" wrap="square" lIns="274320" tIns="182880" rIns="274320" bIns="182880" rtlCol="0" anchorCtr="1">
            <a:normAutofit/>
          </a:bodyPr>
          <a:lstStyle/>
          <a:p>
            <a:r>
              <a:rPr lang="en-US" sz="2400" dirty="0">
                <a:solidFill>
                  <a:schemeClr val="bg1"/>
                </a:solidFill>
              </a:rPr>
              <a:t>America’s most visited national park</a:t>
            </a:r>
          </a:p>
        </p:txBody>
      </p:sp>
      <p:sp>
        <p:nvSpPr>
          <p:cNvPr id="3" name="Content Placeholder 2"/>
          <p:cNvSpPr>
            <a:spLocks noGrp="1"/>
          </p:cNvSpPr>
          <p:nvPr>
            <p:ph idx="1"/>
          </p:nvPr>
        </p:nvSpPr>
        <p:spPr>
          <a:xfrm>
            <a:off x="643468" y="2638044"/>
            <a:ext cx="3363974" cy="3415622"/>
          </a:xfrm>
        </p:spPr>
        <p:txBody>
          <a:bodyPr vert="horz" lIns="91440" tIns="45720" rIns="91440" bIns="45720" rtlCol="0">
            <a:normAutofit/>
          </a:bodyPr>
          <a:lstStyle/>
          <a:p>
            <a:pPr marL="0" indent="0" algn="ctr">
              <a:buNone/>
            </a:pPr>
            <a:r>
              <a:rPr lang="en-US" kern="1200" dirty="0">
                <a:solidFill>
                  <a:schemeClr val="bg1"/>
                </a:solidFill>
                <a:latin typeface="+mn-lt"/>
                <a:ea typeface="+mn-ea"/>
                <a:cs typeface="+mn-cs"/>
              </a:rPr>
              <a:t>World renowned for its diversity of plant and animal life, the beauty of its ancient mountains, and the quality of its remnants of Southern Appalachian mountain culture, this is America’s most visited national park.</a:t>
            </a:r>
          </a:p>
        </p:txBody>
      </p:sp>
    </p:spTree>
    <p:extLst>
      <p:ext uri="{BB962C8B-B14F-4D97-AF65-F5344CB8AC3E}">
        <p14:creationId xmlns:p14="http://schemas.microsoft.com/office/powerpoint/2010/main" val="675690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5" name="Content Placeholder 4">
            <a:extLst>
              <a:ext uri="{FF2B5EF4-FFF2-40B4-BE49-F238E27FC236}">
                <a16:creationId xmlns:a16="http://schemas.microsoft.com/office/drawing/2014/main" id="{58CCE976-9359-B989-953F-497D6D4D9C16}"/>
              </a:ext>
            </a:extLst>
          </p:cNvPr>
          <p:cNvPicPr>
            <a:picLocks noGrp="1" noChangeAspect="1"/>
          </p:cNvPicPr>
          <p:nvPr>
            <p:ph idx="1"/>
          </p:nvPr>
        </p:nvPicPr>
        <p:blipFill>
          <a:blip r:embed="rId3"/>
          <a:srcRect/>
          <a:stretch/>
        </p:blipFill>
        <p:spPr>
          <a:xfrm>
            <a:off x="1249680" y="3234944"/>
            <a:ext cx="3655254" cy="2374900"/>
          </a:xfrm>
        </p:spPr>
      </p:pic>
      <p:pic>
        <p:nvPicPr>
          <p:cNvPr id="7" name="Picture 6">
            <a:extLst>
              <a:ext uri="{FF2B5EF4-FFF2-40B4-BE49-F238E27FC236}">
                <a16:creationId xmlns:a16="http://schemas.microsoft.com/office/drawing/2014/main" id="{5CB1FB9A-AEF0-9594-BE14-11A391A99D8E}"/>
              </a:ext>
            </a:extLst>
          </p:cNvPr>
          <p:cNvPicPr>
            <a:picLocks noChangeAspect="1"/>
          </p:cNvPicPr>
          <p:nvPr/>
        </p:nvPicPr>
        <p:blipFill>
          <a:blip r:embed="rId4"/>
          <a:srcRect/>
          <a:stretch/>
        </p:blipFill>
        <p:spPr>
          <a:xfrm>
            <a:off x="7405051" y="3234944"/>
            <a:ext cx="3537267" cy="2374900"/>
          </a:xfrm>
          <a:prstGeom prst="rect">
            <a:avLst/>
          </a:prstGeom>
        </p:spPr>
      </p:pic>
      <p:pic>
        <p:nvPicPr>
          <p:cNvPr id="10" name="Picture 9">
            <a:extLst>
              <a:ext uri="{FF2B5EF4-FFF2-40B4-BE49-F238E27FC236}">
                <a16:creationId xmlns:a16="http://schemas.microsoft.com/office/drawing/2014/main" id="{FF4D5016-ADC9-0B4B-84A5-04F8D05CE9E9}"/>
              </a:ext>
            </a:extLst>
          </p:cNvPr>
          <p:cNvPicPr>
            <a:picLocks noChangeAspect="1"/>
          </p:cNvPicPr>
          <p:nvPr/>
        </p:nvPicPr>
        <p:blipFill>
          <a:blip r:embed="rId5"/>
          <a:srcRect/>
          <a:stretch/>
        </p:blipFill>
        <p:spPr>
          <a:xfrm>
            <a:off x="7399141" y="1248043"/>
            <a:ext cx="1746739" cy="1986864"/>
          </a:xfrm>
          <a:prstGeom prst="rect">
            <a:avLst/>
          </a:prstGeom>
        </p:spPr>
      </p:pic>
      <p:pic>
        <p:nvPicPr>
          <p:cNvPr id="14" name="Picture 13">
            <a:extLst>
              <a:ext uri="{FF2B5EF4-FFF2-40B4-BE49-F238E27FC236}">
                <a16:creationId xmlns:a16="http://schemas.microsoft.com/office/drawing/2014/main" id="{688AF645-C82A-61AE-2EA1-0AD3ED295AAE}"/>
              </a:ext>
            </a:extLst>
          </p:cNvPr>
          <p:cNvPicPr>
            <a:picLocks noChangeAspect="1"/>
          </p:cNvPicPr>
          <p:nvPr/>
        </p:nvPicPr>
        <p:blipFill>
          <a:blip r:embed="rId6"/>
          <a:srcRect/>
          <a:stretch/>
        </p:blipFill>
        <p:spPr>
          <a:xfrm>
            <a:off x="3088614" y="1247541"/>
            <a:ext cx="1799567" cy="1988018"/>
          </a:xfrm>
          <a:prstGeom prst="rect">
            <a:avLst/>
          </a:prstGeom>
        </p:spPr>
      </p:pic>
      <p:pic>
        <p:nvPicPr>
          <p:cNvPr id="17" name="Picture 16">
            <a:extLst>
              <a:ext uri="{FF2B5EF4-FFF2-40B4-BE49-F238E27FC236}">
                <a16:creationId xmlns:a16="http://schemas.microsoft.com/office/drawing/2014/main" id="{953A4ED2-9209-F28A-2F73-7F07DBC85688}"/>
              </a:ext>
            </a:extLst>
          </p:cNvPr>
          <p:cNvPicPr>
            <a:picLocks noChangeAspect="1"/>
          </p:cNvPicPr>
          <p:nvPr/>
        </p:nvPicPr>
        <p:blipFill>
          <a:blip r:embed="rId7"/>
          <a:srcRect/>
          <a:stretch/>
        </p:blipFill>
        <p:spPr>
          <a:xfrm>
            <a:off x="1244467" y="1248042"/>
            <a:ext cx="1746739" cy="1986865"/>
          </a:xfrm>
          <a:prstGeom prst="rect">
            <a:avLst/>
          </a:prstGeom>
        </p:spPr>
      </p:pic>
      <p:pic>
        <p:nvPicPr>
          <p:cNvPr id="21" name="Picture 20">
            <a:extLst>
              <a:ext uri="{FF2B5EF4-FFF2-40B4-BE49-F238E27FC236}">
                <a16:creationId xmlns:a16="http://schemas.microsoft.com/office/drawing/2014/main" id="{B93E0A0C-719A-295A-86EB-9E1799F294AE}"/>
              </a:ext>
            </a:extLst>
          </p:cNvPr>
          <p:cNvPicPr>
            <a:picLocks noChangeAspect="1"/>
          </p:cNvPicPr>
          <p:nvPr/>
        </p:nvPicPr>
        <p:blipFill>
          <a:blip r:embed="rId8"/>
          <a:srcRect/>
          <a:stretch/>
        </p:blipFill>
        <p:spPr>
          <a:xfrm>
            <a:off x="5139302" y="2924214"/>
            <a:ext cx="2041774" cy="2562352"/>
          </a:xfrm>
          <a:prstGeom prst="rect">
            <a:avLst/>
          </a:prstGeom>
        </p:spPr>
      </p:pic>
      <p:pic>
        <p:nvPicPr>
          <p:cNvPr id="6" name="Picture 5" descr="A wolf in the woods&#10;&#10;Description automatically generated">
            <a:extLst>
              <a:ext uri="{FF2B5EF4-FFF2-40B4-BE49-F238E27FC236}">
                <a16:creationId xmlns:a16="http://schemas.microsoft.com/office/drawing/2014/main" id="{A411C507-E8A0-BD0B-BB1A-9426766A6A17}"/>
              </a:ext>
            </a:extLst>
          </p:cNvPr>
          <p:cNvPicPr>
            <a:picLocks noChangeAspect="1"/>
          </p:cNvPicPr>
          <p:nvPr/>
        </p:nvPicPr>
        <p:blipFill>
          <a:blip r:embed="rId9"/>
          <a:stretch>
            <a:fillRect/>
          </a:stretch>
        </p:blipFill>
        <p:spPr>
          <a:xfrm>
            <a:off x="9212092" y="1248042"/>
            <a:ext cx="1746739" cy="1988018"/>
          </a:xfrm>
          <a:prstGeom prst="rect">
            <a:avLst/>
          </a:prstGeom>
        </p:spPr>
      </p:pic>
      <p:pic>
        <p:nvPicPr>
          <p:cNvPr id="12" name="Picture 11" descr="Close-up of a turtle's face&#10;&#10;Description automatically generated">
            <a:extLst>
              <a:ext uri="{FF2B5EF4-FFF2-40B4-BE49-F238E27FC236}">
                <a16:creationId xmlns:a16="http://schemas.microsoft.com/office/drawing/2014/main" id="{7BB53FE5-30A5-09E7-E284-6D74650FFA7B}"/>
              </a:ext>
            </a:extLst>
          </p:cNvPr>
          <p:cNvPicPr>
            <a:picLocks noChangeAspect="1"/>
          </p:cNvPicPr>
          <p:nvPr/>
        </p:nvPicPr>
        <p:blipFill>
          <a:blip r:embed="rId10"/>
          <a:stretch>
            <a:fillRect/>
          </a:stretch>
        </p:blipFill>
        <p:spPr>
          <a:xfrm>
            <a:off x="5225884" y="1236814"/>
            <a:ext cx="1740229" cy="1499948"/>
          </a:xfrm>
          <a:prstGeom prst="rect">
            <a:avLst/>
          </a:prstGeom>
        </p:spPr>
      </p:pic>
    </p:spTree>
    <p:extLst>
      <p:ext uri="{BB962C8B-B14F-4D97-AF65-F5344CB8AC3E}">
        <p14:creationId xmlns:p14="http://schemas.microsoft.com/office/powerpoint/2010/main" val="3521422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nking Person Icons - Free SVG &amp; PNG Thinking Person ...">
            <a:extLst>
              <a:ext uri="{FF2B5EF4-FFF2-40B4-BE49-F238E27FC236}">
                <a16:creationId xmlns:a16="http://schemas.microsoft.com/office/drawing/2014/main" id="{EFB94668-926F-9068-44FF-19D4C379A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118" y="1761568"/>
            <a:ext cx="3239178" cy="297179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9327502-0450-AEB0-5E66-BC4F563F543A}"/>
              </a:ext>
            </a:extLst>
          </p:cNvPr>
          <p:cNvSpPr txBox="1">
            <a:spLocks/>
          </p:cNvSpPr>
          <p:nvPr/>
        </p:nvSpPr>
        <p:spPr>
          <a:xfrm>
            <a:off x="4654296" y="1559242"/>
            <a:ext cx="6738917" cy="3174124"/>
          </a:xfrm>
          <a:prstGeom prst="rect">
            <a:avLst/>
          </a:prstGeom>
          <a:noFill/>
        </p:spPr>
        <p:txBody>
          <a:bodyPr vert="horz" lIns="91440" tIns="45720" rIns="91440" bIns="45720" rtlCol="0">
            <a:normAutofit fontScale="92500" lnSpcReduction="10000"/>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dirty="0">
                <a:solidFill>
                  <a:schemeClr val="tx1"/>
                </a:solidFill>
              </a:rPr>
              <a:t>In conclusion, </a:t>
            </a:r>
          </a:p>
          <a:p>
            <a:r>
              <a:rPr lang="en-US" sz="2400" dirty="0">
                <a:solidFill>
                  <a:schemeClr val="tx1"/>
                </a:solidFill>
              </a:rPr>
              <a:t>We found that </a:t>
            </a:r>
            <a:r>
              <a:rPr lang="en-US" sz="2400" b="1" dirty="0">
                <a:solidFill>
                  <a:schemeClr val="tx1"/>
                </a:solidFill>
              </a:rPr>
              <a:t>The Great Smokey Mountains </a:t>
            </a:r>
            <a:r>
              <a:rPr lang="en-US" sz="2400" dirty="0">
                <a:solidFill>
                  <a:schemeClr val="tx1"/>
                </a:solidFill>
              </a:rPr>
              <a:t>was the most popular National Park when you analyze the total number of visits in a year, and total hours spent in a year. </a:t>
            </a:r>
            <a:br>
              <a:rPr lang="en-US" sz="2400" dirty="0">
                <a:solidFill>
                  <a:schemeClr val="tx1"/>
                </a:solidFill>
              </a:rPr>
            </a:br>
            <a:br>
              <a:rPr lang="en-US" sz="2400" dirty="0">
                <a:solidFill>
                  <a:schemeClr val="tx1"/>
                </a:solidFill>
              </a:rPr>
            </a:br>
            <a:r>
              <a:rPr lang="en-US" sz="2400" dirty="0">
                <a:solidFill>
                  <a:schemeClr val="tx1"/>
                </a:solidFill>
              </a:rPr>
              <a:t>The </a:t>
            </a:r>
            <a:r>
              <a:rPr lang="en-US" sz="2400" b="1" dirty="0">
                <a:solidFill>
                  <a:schemeClr val="tx1"/>
                </a:solidFill>
              </a:rPr>
              <a:t>Wrangell–St. Elias National Park </a:t>
            </a:r>
            <a:r>
              <a:rPr lang="en-US" sz="2400" dirty="0">
                <a:solidFill>
                  <a:schemeClr val="tx1"/>
                </a:solidFill>
              </a:rPr>
              <a:t>is an anomaly because it is very popular when looking at the average length of visit per visitor. </a:t>
            </a:r>
          </a:p>
        </p:txBody>
      </p:sp>
    </p:spTree>
    <p:extLst>
      <p:ext uri="{BB962C8B-B14F-4D97-AF65-F5344CB8AC3E}">
        <p14:creationId xmlns:p14="http://schemas.microsoft.com/office/powerpoint/2010/main" val="1963389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3781241"/>
            <a:ext cx="7729729" cy="855406"/>
          </a:xfrm>
          <a:noFill/>
          <a:ln>
            <a:solidFill>
              <a:schemeClr val="bg1"/>
            </a:solidFill>
          </a:ln>
        </p:spPr>
        <p:txBody>
          <a:bodyPr>
            <a:normAutofit/>
          </a:bodyPr>
          <a:lstStyle/>
          <a:p>
            <a:r>
              <a:rPr lang="en-US" sz="2400">
                <a:solidFill>
                  <a:schemeClr val="bg1"/>
                </a:solidFill>
              </a:rPr>
              <a:t>Works cited</a:t>
            </a:r>
          </a:p>
        </p:txBody>
      </p:sp>
      <p:pic>
        <p:nvPicPr>
          <p:cNvPr id="5" name="Picture 4">
            <a:extLst>
              <a:ext uri="{FF2B5EF4-FFF2-40B4-BE49-F238E27FC236}">
                <a16:creationId xmlns:a16="http://schemas.microsoft.com/office/drawing/2014/main" id="{B8A64F18-3474-8366-5A54-7A08FF283441}"/>
              </a:ext>
            </a:extLst>
          </p:cNvPr>
          <p:cNvPicPr>
            <a:picLocks noChangeAspect="1"/>
          </p:cNvPicPr>
          <p:nvPr/>
        </p:nvPicPr>
        <p:blipFill rotWithShape="1">
          <a:blip r:embed="rId2"/>
          <a:srcRect t="12688" b="19946"/>
          <a:stretch/>
        </p:blipFill>
        <p:spPr>
          <a:xfrm>
            <a:off x="20" y="-3"/>
            <a:ext cx="12191980" cy="3429000"/>
          </a:xfrm>
          <a:prstGeom prst="rect">
            <a:avLst/>
          </a:prstGeom>
        </p:spPr>
      </p:pic>
      <p:sp>
        <p:nvSpPr>
          <p:cNvPr id="3" name="Content Placeholder 2"/>
          <p:cNvSpPr>
            <a:spLocks noGrp="1"/>
          </p:cNvSpPr>
          <p:nvPr>
            <p:ph type="body" idx="1"/>
          </p:nvPr>
        </p:nvSpPr>
        <p:spPr>
          <a:xfrm>
            <a:off x="2238412" y="4846075"/>
            <a:ext cx="7715177" cy="1827680"/>
          </a:xfrm>
        </p:spPr>
        <p:txBody>
          <a:bodyPr>
            <a:normAutofit fontScale="85000" lnSpcReduction="20000"/>
          </a:bodyPr>
          <a:lstStyle/>
          <a:p>
            <a:r>
              <a:rPr lang="en-US" dirty="0">
                <a:solidFill>
                  <a:schemeClr val="bg1"/>
                </a:solidFill>
              </a:rPr>
              <a:t>Query Builder for Public Use Statistics (2023)</a:t>
            </a:r>
          </a:p>
          <a:p>
            <a:pPr lvl="1"/>
            <a:r>
              <a:rPr lang="en-US" dirty="0">
                <a:solidFill>
                  <a:schemeClr val="bg1"/>
                </a:solidFill>
                <a:hlinkClick r:id="rId3"/>
              </a:rPr>
              <a:t>https://irma.nps.gov/Stats/Reports/National</a:t>
            </a:r>
            <a:endParaRPr lang="en-US" dirty="0">
              <a:solidFill>
                <a:schemeClr val="bg1"/>
              </a:solidFill>
            </a:endParaRPr>
          </a:p>
          <a:p>
            <a:r>
              <a:rPr lang="en-US" dirty="0">
                <a:solidFill>
                  <a:schemeClr val="bg1"/>
                </a:solidFill>
              </a:rPr>
              <a:t>Latitude and Longitude of National Parks in United States</a:t>
            </a:r>
            <a:endParaRPr lang="en-US" dirty="0">
              <a:solidFill>
                <a:schemeClr val="bg1"/>
              </a:solidFill>
              <a:hlinkClick r:id="rId4">
                <a:extLst>
                  <a:ext uri="{A12FA001-AC4F-418D-AE19-62706E023703}">
                    <ahyp:hlinkClr xmlns:ahyp="http://schemas.microsoft.com/office/drawing/2018/hyperlinkcolor" val="tx"/>
                  </a:ext>
                </a:extLst>
              </a:hlinkClick>
            </a:endParaRPr>
          </a:p>
          <a:p>
            <a:pPr lvl="1"/>
            <a:r>
              <a:rPr lang="en-US" dirty="0">
                <a:solidFill>
                  <a:srgbClr val="00B0F0"/>
                </a:solidFill>
                <a:hlinkClick r:id="rId4">
                  <a:extLst>
                    <a:ext uri="{A12FA001-AC4F-418D-AE19-62706E023703}">
                      <ahyp:hlinkClr xmlns:ahyp="http://schemas.microsoft.com/office/drawing/2018/hyperlinkcolor" val="tx"/>
                    </a:ext>
                  </a:extLst>
                </a:hlinkClick>
              </a:rPr>
              <a:t>https://www.latlong.net/category/national-parks-236-42.html</a:t>
            </a:r>
          </a:p>
          <a:p>
            <a:r>
              <a:rPr lang="en-US" dirty="0">
                <a:solidFill>
                  <a:schemeClr val="bg1"/>
                </a:solidFill>
              </a:rPr>
              <a:t>National Park Service Data API</a:t>
            </a:r>
          </a:p>
          <a:p>
            <a:pPr lvl="1"/>
            <a:r>
              <a:rPr lang="en-US" dirty="0">
                <a:solidFill>
                  <a:schemeClr val="bg1"/>
                </a:solidFill>
                <a:hlinkClick r:id="rId5"/>
              </a:rPr>
              <a:t>https://developer.nps.gov/api/v1/activities/parks</a:t>
            </a:r>
            <a:endParaRPr lang="en-US" dirty="0">
              <a:solidFill>
                <a:schemeClr val="bg1"/>
              </a:solidFill>
            </a:endParaRPr>
          </a:p>
          <a:p>
            <a:pPr lvl="1"/>
            <a:endParaRPr lang="en-US" dirty="0">
              <a:solidFill>
                <a:schemeClr val="bg1"/>
              </a:solidFill>
            </a:endParaRPr>
          </a:p>
          <a:p>
            <a:endParaRPr lang="en-US" dirty="0">
              <a:solidFill>
                <a:schemeClr val="bg1"/>
              </a:solidFill>
            </a:endParaRPr>
          </a:p>
          <a:p>
            <a:pPr lvl="1"/>
            <a:endParaRPr lang="en-US" dirty="0">
              <a:solidFill>
                <a:srgbClr val="00B0F0"/>
              </a:solidFill>
              <a:hlinkClick r:id="rId4">
                <a:extLst>
                  <a:ext uri="{A12FA001-AC4F-418D-AE19-62706E023703}">
                    <ahyp:hlinkClr xmlns:ahyp="http://schemas.microsoft.com/office/drawing/2018/hyperlinkcolor" val="tx"/>
                  </a:ext>
                </a:extLst>
              </a:hlinkClick>
            </a:endParaRPr>
          </a:p>
          <a:p>
            <a:pPr lvl="1"/>
            <a:endParaRPr lang="en-US" dirty="0">
              <a:solidFill>
                <a:schemeClr val="bg1"/>
              </a:solidFill>
            </a:endParaRPr>
          </a:p>
        </p:txBody>
      </p:sp>
      <p:sp>
        <p:nvSpPr>
          <p:cNvPr id="4" name="Rectangle 1">
            <a:extLst>
              <a:ext uri="{FF2B5EF4-FFF2-40B4-BE49-F238E27FC236}">
                <a16:creationId xmlns:a16="http://schemas.microsoft.com/office/drawing/2014/main" id="{DB98FB7F-22C7-BAC0-E77A-B4F90D0039E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12121"/>
                </a:solidFill>
                <a:effectLst/>
                <a:latin typeface="Arial Unicode MS"/>
              </a:rPr>
              <a:t>https://developer.nps.gov/api/v1/activities/parks</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8B77B71-1982-BFE2-A1AF-624E63388799}"/>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12121"/>
                </a:solidFill>
                <a:effectLst/>
                <a:latin typeface="Arial Unicode MS"/>
              </a:rPr>
              <a:t>https://developer.nps.gov/api/v1/activities/parks</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31E472E-9994-AE37-756F-3678F0D1A742}"/>
              </a:ext>
            </a:extLst>
          </p:cNvPr>
          <p:cNvSpPr>
            <a:spLocks noChangeArrowheads="1"/>
          </p:cNvSpPr>
          <p:nvPr/>
        </p:nvSpPr>
        <p:spPr bwMode="auto">
          <a:xfrm>
            <a:off x="304800" y="304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12121"/>
                </a:solidFill>
                <a:effectLst/>
                <a:latin typeface="Arial Unicode MS"/>
              </a:rPr>
              <a:t>https://developer.nps.gov/api/v1/activities/parks</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73BD3855-B42E-014B-E1E1-3195D7C978CA}"/>
              </a:ext>
            </a:extLst>
          </p:cNvPr>
          <p:cNvSpPr>
            <a:spLocks noChangeArrowheads="1"/>
          </p:cNvSpPr>
          <p:nvPr/>
        </p:nvSpPr>
        <p:spPr bwMode="auto">
          <a:xfrm>
            <a:off x="45720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12121"/>
                </a:solidFill>
                <a:effectLst/>
                <a:latin typeface="Arial Unicode MS"/>
              </a:rPr>
              <a:t>https://developer.nps.gov/api/v1/activities/parks</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27227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45496" y="978776"/>
            <a:ext cx="5925310" cy="1174991"/>
          </a:xfrm>
        </p:spPr>
        <p:txBody>
          <a:bodyPr>
            <a:normAutofit/>
          </a:bodyPr>
          <a:lstStyle/>
          <a:p>
            <a:r>
              <a:rPr lang="en-US" sz="2400"/>
              <a:t>Contents</a:t>
            </a:r>
          </a:p>
        </p:txBody>
      </p:sp>
      <p:sp>
        <p:nvSpPr>
          <p:cNvPr id="3" name="Content Placeholder 2"/>
          <p:cNvSpPr>
            <a:spLocks noGrp="1"/>
          </p:cNvSpPr>
          <p:nvPr>
            <p:ph type="body" idx="1"/>
          </p:nvPr>
        </p:nvSpPr>
        <p:spPr>
          <a:xfrm>
            <a:off x="5445496" y="2355556"/>
            <a:ext cx="5925310" cy="4114070"/>
          </a:xfrm>
        </p:spPr>
        <p:txBody>
          <a:bodyPr>
            <a:normAutofit/>
          </a:bodyPr>
          <a:lstStyle/>
          <a:p>
            <a:r>
              <a:rPr lang="en-US" sz="1800" dirty="0"/>
              <a:t>Data </a:t>
            </a:r>
            <a:r>
              <a:rPr lang="en-US" dirty="0"/>
              <a:t>Collection</a:t>
            </a:r>
            <a:r>
              <a:rPr lang="en-US" sz="1800" dirty="0"/>
              <a:t> and Cleaning</a:t>
            </a:r>
          </a:p>
          <a:p>
            <a:r>
              <a:rPr lang="en-US" sz="1800" dirty="0"/>
              <a:t>How many National Parks are there? </a:t>
            </a:r>
            <a:br>
              <a:rPr lang="en-US" sz="1800" dirty="0"/>
            </a:br>
            <a:r>
              <a:rPr lang="en-US" sz="1800" dirty="0"/>
              <a:t>Where are they located? </a:t>
            </a:r>
          </a:p>
          <a:p>
            <a:r>
              <a:rPr lang="en-US" sz="1800" dirty="0"/>
              <a:t>What Park is the most popular?</a:t>
            </a:r>
            <a:br>
              <a:rPr lang="en-US" sz="1800" dirty="0"/>
            </a:br>
            <a:r>
              <a:rPr lang="en-US" sz="1800" dirty="0"/>
              <a:t>(By hours spent in the park)</a:t>
            </a:r>
          </a:p>
          <a:p>
            <a:r>
              <a:rPr lang="en-US" sz="1800" dirty="0"/>
              <a:t>What Park is the most popular?</a:t>
            </a:r>
            <a:br>
              <a:rPr lang="en-US" sz="1800" dirty="0"/>
            </a:br>
            <a:r>
              <a:rPr lang="en-US" sz="1800" dirty="0"/>
              <a:t>(by number of visits)</a:t>
            </a:r>
          </a:p>
          <a:p>
            <a:r>
              <a:rPr lang="en-US" dirty="0">
                <a:solidFill>
                  <a:schemeClr val="tx1"/>
                </a:solidFill>
              </a:rPr>
              <a:t>What is the average time per visitor spent in the park by season and region?</a:t>
            </a:r>
          </a:p>
          <a:p>
            <a:r>
              <a:rPr lang="en-US" dirty="0">
                <a:solidFill>
                  <a:schemeClr val="tx1"/>
                </a:solidFill>
              </a:rPr>
              <a:t>How does seasonality affect the popularity of the National Parks?</a:t>
            </a:r>
            <a:endParaRPr lang="en-US" dirty="0"/>
          </a:p>
          <a:p>
            <a:endParaRPr lang="en-US" dirty="0"/>
          </a:p>
        </p:txBody>
      </p:sp>
      <p:pic>
        <p:nvPicPr>
          <p:cNvPr id="2050" name="Picture 2" descr="12 Most Beautiful National Parks in the USA | Best National Parks">
            <a:extLst>
              <a:ext uri="{FF2B5EF4-FFF2-40B4-BE49-F238E27FC236}">
                <a16:creationId xmlns:a16="http://schemas.microsoft.com/office/drawing/2014/main" id="{156A51B9-4659-713B-9A34-3A58A2920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549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291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4E637-062D-29D8-EF28-FD98D3EB8870}"/>
              </a:ext>
            </a:extLst>
          </p:cNvPr>
          <p:cNvSpPr>
            <a:spLocks noGrp="1"/>
          </p:cNvSpPr>
          <p:nvPr>
            <p:ph type="title"/>
          </p:nvPr>
        </p:nvSpPr>
        <p:spPr/>
        <p:txBody>
          <a:bodyPr/>
          <a:lstStyle/>
          <a:p>
            <a:r>
              <a:rPr lang="en-US" dirty="0"/>
              <a:t>Data Collection and Cleaning</a:t>
            </a:r>
          </a:p>
        </p:txBody>
      </p:sp>
      <p:sp>
        <p:nvSpPr>
          <p:cNvPr id="3" name="Content Placeholder 2">
            <a:extLst>
              <a:ext uri="{FF2B5EF4-FFF2-40B4-BE49-F238E27FC236}">
                <a16:creationId xmlns:a16="http://schemas.microsoft.com/office/drawing/2014/main" id="{CFA6EB63-D3D5-1B8A-19C2-59E707043C33}"/>
              </a:ext>
            </a:extLst>
          </p:cNvPr>
          <p:cNvSpPr>
            <a:spLocks noGrp="1"/>
          </p:cNvSpPr>
          <p:nvPr>
            <p:ph idx="1"/>
          </p:nvPr>
        </p:nvSpPr>
        <p:spPr>
          <a:xfrm>
            <a:off x="436756" y="2638044"/>
            <a:ext cx="11318488" cy="3101983"/>
          </a:xfrm>
        </p:spPr>
        <p:txBody>
          <a:bodyPr/>
          <a:lstStyle/>
          <a:p>
            <a:r>
              <a:rPr lang="en-US" dirty="0"/>
              <a:t>National Parks,  </a:t>
            </a:r>
            <a:r>
              <a:rPr lang="en-US" i="1" dirty="0"/>
              <a:t>National Reports Query Builder for Traffic Counts </a:t>
            </a:r>
            <a:r>
              <a:rPr lang="en-US" dirty="0"/>
              <a:t>(1985-Last Calendar Year). This report displays monthly or annual traffic counts. Data for all of 2023 was downloaded and saved in the Resource folder titled "</a:t>
            </a:r>
            <a:r>
              <a:rPr lang="en-US" i="1" dirty="0"/>
              <a:t>2023_national_park_public_data.csv</a:t>
            </a:r>
            <a:r>
              <a:rPr lang="en-US" dirty="0"/>
              <a:t>".</a:t>
            </a:r>
          </a:p>
          <a:p>
            <a:r>
              <a:rPr lang="en-US" dirty="0"/>
              <a:t>The query data set did not include the Latitude and Longitude. Resource on the web such as </a:t>
            </a:r>
            <a:r>
              <a:rPr lang="en-US" i="1" dirty="0"/>
              <a:t>https://www.latlong.net/ </a:t>
            </a:r>
            <a:r>
              <a:rPr lang="en-US" dirty="0"/>
              <a:t>was leveraged to create a list of National Park Names with it's Lat &amp; Lon.  This was saved in the Resource folder titled "</a:t>
            </a:r>
            <a:r>
              <a:rPr lang="en-US" i="1" dirty="0"/>
              <a:t>national_park_names.csv</a:t>
            </a:r>
            <a:r>
              <a:rPr lang="en-US" dirty="0"/>
              <a:t>".</a:t>
            </a:r>
          </a:p>
          <a:p>
            <a:r>
              <a:rPr lang="en-US" dirty="0"/>
              <a:t>National Park Service NPS Data API to retrieve activities in select park leveraging the </a:t>
            </a:r>
            <a:r>
              <a:rPr lang="en-US" dirty="0" err="1"/>
              <a:t>UnitCode</a:t>
            </a:r>
            <a:r>
              <a:rPr lang="en-US" dirty="0"/>
              <a:t> provided from the query builder. Documentation on NPS Data API can be found here </a:t>
            </a:r>
            <a:r>
              <a:rPr lang="en-US" i="1" dirty="0"/>
              <a:t>https://www.nps.gov/subjects/digital/nps-data-api.htm</a:t>
            </a:r>
            <a:r>
              <a:rPr lang="en-US" dirty="0"/>
              <a:t> and saved as a </a:t>
            </a:r>
            <a:r>
              <a:rPr lang="en-US" dirty="0" err="1"/>
              <a:t>jupyter</a:t>
            </a:r>
            <a:r>
              <a:rPr lang="en-US" dirty="0"/>
              <a:t> notebook</a:t>
            </a:r>
          </a:p>
        </p:txBody>
      </p:sp>
    </p:spTree>
    <p:extLst>
      <p:ext uri="{BB962C8B-B14F-4D97-AF65-F5344CB8AC3E}">
        <p14:creationId xmlns:p14="http://schemas.microsoft.com/office/powerpoint/2010/main" val="133405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A93E02C-13CB-E533-B9C0-81763283D2A0}"/>
              </a:ext>
            </a:extLst>
          </p:cNvPr>
          <p:cNvPicPr>
            <a:picLocks noChangeAspect="1"/>
          </p:cNvPicPr>
          <p:nvPr/>
        </p:nvPicPr>
        <p:blipFill>
          <a:blip r:embed="rId2"/>
          <a:stretch>
            <a:fillRect/>
          </a:stretch>
        </p:blipFill>
        <p:spPr>
          <a:xfrm>
            <a:off x="898340" y="366373"/>
            <a:ext cx="4619958" cy="2811086"/>
          </a:xfrm>
          <a:prstGeom prst="rect">
            <a:avLst/>
          </a:prstGeom>
        </p:spPr>
      </p:pic>
      <p:pic>
        <p:nvPicPr>
          <p:cNvPr id="16" name="Picture 15">
            <a:extLst>
              <a:ext uri="{FF2B5EF4-FFF2-40B4-BE49-F238E27FC236}">
                <a16:creationId xmlns:a16="http://schemas.microsoft.com/office/drawing/2014/main" id="{B37C1687-1E32-F38E-1B36-9F2A7464EBCE}"/>
              </a:ext>
            </a:extLst>
          </p:cNvPr>
          <p:cNvPicPr>
            <a:picLocks noChangeAspect="1"/>
          </p:cNvPicPr>
          <p:nvPr/>
        </p:nvPicPr>
        <p:blipFill>
          <a:blip r:embed="rId3"/>
          <a:stretch>
            <a:fillRect/>
          </a:stretch>
        </p:blipFill>
        <p:spPr>
          <a:xfrm>
            <a:off x="6096000" y="366373"/>
            <a:ext cx="4619959" cy="2788257"/>
          </a:xfrm>
          <a:prstGeom prst="rect">
            <a:avLst/>
          </a:prstGeom>
        </p:spPr>
      </p:pic>
      <p:pic>
        <p:nvPicPr>
          <p:cNvPr id="18" name="Picture 17">
            <a:extLst>
              <a:ext uri="{FF2B5EF4-FFF2-40B4-BE49-F238E27FC236}">
                <a16:creationId xmlns:a16="http://schemas.microsoft.com/office/drawing/2014/main" id="{25FE3589-627F-6882-CB98-DC947070E597}"/>
              </a:ext>
            </a:extLst>
          </p:cNvPr>
          <p:cNvPicPr>
            <a:picLocks noChangeAspect="1"/>
          </p:cNvPicPr>
          <p:nvPr/>
        </p:nvPicPr>
        <p:blipFill>
          <a:blip r:embed="rId4"/>
          <a:stretch>
            <a:fillRect/>
          </a:stretch>
        </p:blipFill>
        <p:spPr>
          <a:xfrm>
            <a:off x="880824" y="3429000"/>
            <a:ext cx="4637474" cy="2811086"/>
          </a:xfrm>
          <a:prstGeom prst="rect">
            <a:avLst/>
          </a:prstGeom>
        </p:spPr>
      </p:pic>
      <p:pic>
        <p:nvPicPr>
          <p:cNvPr id="20" name="Picture 19">
            <a:extLst>
              <a:ext uri="{FF2B5EF4-FFF2-40B4-BE49-F238E27FC236}">
                <a16:creationId xmlns:a16="http://schemas.microsoft.com/office/drawing/2014/main" id="{4F4CD3D5-0913-74F7-E875-0CA6BD3FFE8E}"/>
              </a:ext>
            </a:extLst>
          </p:cNvPr>
          <p:cNvPicPr>
            <a:picLocks noChangeAspect="1"/>
          </p:cNvPicPr>
          <p:nvPr/>
        </p:nvPicPr>
        <p:blipFill>
          <a:blip r:embed="rId5"/>
          <a:stretch>
            <a:fillRect/>
          </a:stretch>
        </p:blipFill>
        <p:spPr>
          <a:xfrm>
            <a:off x="6089807" y="3429000"/>
            <a:ext cx="4626152" cy="2857086"/>
          </a:xfrm>
          <a:prstGeom prst="rect">
            <a:avLst/>
          </a:prstGeom>
        </p:spPr>
      </p:pic>
    </p:spTree>
    <p:extLst>
      <p:ext uri="{BB962C8B-B14F-4D97-AF65-F5344CB8AC3E}">
        <p14:creationId xmlns:p14="http://schemas.microsoft.com/office/powerpoint/2010/main" val="3919347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49F4C-A1AF-0CBA-D1A1-BA1A94B58293}"/>
              </a:ext>
            </a:extLst>
          </p:cNvPr>
          <p:cNvSpPr txBox="1">
            <a:spLocks/>
          </p:cNvSpPr>
          <p:nvPr/>
        </p:nvSpPr>
        <p:spPr bwMode="blackWhite">
          <a:xfrm>
            <a:off x="2231136" y="964692"/>
            <a:ext cx="7729728" cy="1188720"/>
          </a:xfrm>
          <a:prstGeom prst="rect">
            <a:avLst/>
          </a:prstGeom>
          <a:solidFill>
            <a:srgbClr val="FFFFFF"/>
          </a:solidFill>
          <a:ln w="38100" cap="sq">
            <a:solidFill>
              <a:srgbClr val="404040"/>
            </a:solidFill>
            <a:miter lim="800000"/>
          </a:ln>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dirty="0"/>
              <a:t>Data Cleaning</a:t>
            </a:r>
          </a:p>
        </p:txBody>
      </p:sp>
      <p:pic>
        <p:nvPicPr>
          <p:cNvPr id="5" name="Picture 4">
            <a:extLst>
              <a:ext uri="{FF2B5EF4-FFF2-40B4-BE49-F238E27FC236}">
                <a16:creationId xmlns:a16="http://schemas.microsoft.com/office/drawing/2014/main" id="{7FC95588-32CF-149D-8142-389BA42D6DDD}"/>
              </a:ext>
            </a:extLst>
          </p:cNvPr>
          <p:cNvPicPr>
            <a:picLocks noChangeAspect="1"/>
          </p:cNvPicPr>
          <p:nvPr/>
        </p:nvPicPr>
        <p:blipFill>
          <a:blip r:embed="rId2"/>
          <a:stretch>
            <a:fillRect/>
          </a:stretch>
        </p:blipFill>
        <p:spPr>
          <a:xfrm>
            <a:off x="614450" y="2757068"/>
            <a:ext cx="10963097" cy="671932"/>
          </a:xfrm>
          <a:prstGeom prst="rect">
            <a:avLst/>
          </a:prstGeom>
        </p:spPr>
      </p:pic>
      <p:pic>
        <p:nvPicPr>
          <p:cNvPr id="7" name="Picture 6">
            <a:extLst>
              <a:ext uri="{FF2B5EF4-FFF2-40B4-BE49-F238E27FC236}">
                <a16:creationId xmlns:a16="http://schemas.microsoft.com/office/drawing/2014/main" id="{B8337E29-3DC2-84AA-3FE0-EF2454CA139A}"/>
              </a:ext>
            </a:extLst>
          </p:cNvPr>
          <p:cNvPicPr>
            <a:picLocks noChangeAspect="1"/>
          </p:cNvPicPr>
          <p:nvPr/>
        </p:nvPicPr>
        <p:blipFill>
          <a:blip r:embed="rId3"/>
          <a:stretch>
            <a:fillRect/>
          </a:stretch>
        </p:blipFill>
        <p:spPr>
          <a:xfrm>
            <a:off x="1028179" y="4032656"/>
            <a:ext cx="10135638" cy="1203716"/>
          </a:xfrm>
          <a:prstGeom prst="rect">
            <a:avLst/>
          </a:prstGeom>
        </p:spPr>
      </p:pic>
    </p:spTree>
    <p:extLst>
      <p:ext uri="{BB962C8B-B14F-4D97-AF65-F5344CB8AC3E}">
        <p14:creationId xmlns:p14="http://schemas.microsoft.com/office/powerpoint/2010/main" val="1028529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9620" y="2129894"/>
            <a:ext cx="4486656" cy="1141497"/>
          </a:xfrm>
          <a:solidFill>
            <a:srgbClr val="FFFFFF"/>
          </a:solidFill>
        </p:spPr>
        <p:txBody>
          <a:bodyPr>
            <a:normAutofit/>
          </a:bodyPr>
          <a:lstStyle/>
          <a:p>
            <a:pPr>
              <a:lnSpc>
                <a:spcPct val="90000"/>
              </a:lnSpc>
            </a:pPr>
            <a:r>
              <a:rPr lang="en-US" dirty="0">
                <a:solidFill>
                  <a:srgbClr val="404040"/>
                </a:solidFill>
              </a:rPr>
              <a:t>Data cleaning</a:t>
            </a:r>
            <a:endParaRPr lang="en-US" sz="2800" dirty="0">
              <a:solidFill>
                <a:srgbClr val="404040"/>
              </a:solidFill>
            </a:endParaRPr>
          </a:p>
        </p:txBody>
      </p:sp>
      <p:pic>
        <p:nvPicPr>
          <p:cNvPr id="6" name="Content Placeholder 5" descr="A close up of a screen">
            <a:extLst>
              <a:ext uri="{FF2B5EF4-FFF2-40B4-BE49-F238E27FC236}">
                <a16:creationId xmlns:a16="http://schemas.microsoft.com/office/drawing/2014/main" id="{418A85F0-3BDF-6B7E-1C7D-B70A87CA3E64}"/>
              </a:ext>
            </a:extLst>
          </p:cNvPr>
          <p:cNvPicPr>
            <a:picLocks noGrp="1" noChangeAspect="1"/>
          </p:cNvPicPr>
          <p:nvPr>
            <p:ph idx="1"/>
          </p:nvPr>
        </p:nvPicPr>
        <p:blipFill>
          <a:blip r:embed="rId3"/>
          <a:stretch>
            <a:fillRect/>
          </a:stretch>
        </p:blipFill>
        <p:spPr>
          <a:xfrm>
            <a:off x="6735763" y="417871"/>
            <a:ext cx="4816475" cy="2282772"/>
          </a:xfrm>
        </p:spPr>
      </p:pic>
      <p:sp>
        <p:nvSpPr>
          <p:cNvPr id="4" name="Text Placeholder 3">
            <a:extLst>
              <a:ext uri="{FF2B5EF4-FFF2-40B4-BE49-F238E27FC236}">
                <a16:creationId xmlns:a16="http://schemas.microsoft.com/office/drawing/2014/main" id="{93918349-845B-837A-5034-EF6FC513D147}"/>
              </a:ext>
            </a:extLst>
          </p:cNvPr>
          <p:cNvSpPr>
            <a:spLocks noGrp="1"/>
          </p:cNvSpPr>
          <p:nvPr>
            <p:ph type="body" sz="half" idx="2"/>
          </p:nvPr>
        </p:nvSpPr>
        <p:spPr/>
        <p:txBody>
          <a:bodyPr>
            <a:normAutofit/>
          </a:bodyPr>
          <a:lstStyle/>
          <a:p>
            <a:pPr marL="285750" indent="-285750" algn="l">
              <a:buClr>
                <a:schemeClr val="tx1"/>
              </a:buClr>
              <a:buFont typeface="Arial" panose="020B0604020202020204" pitchFamily="34" charset="0"/>
              <a:buChar char="•"/>
            </a:pPr>
            <a:r>
              <a:rPr lang="en-US" sz="1800" dirty="0">
                <a:solidFill>
                  <a:schemeClr val="tx1"/>
                </a:solidFill>
              </a:rPr>
              <a:t>The Park names needed to be changed in order to merge correctly with the Lat/Lon csv</a:t>
            </a:r>
          </a:p>
          <a:p>
            <a:pPr marL="285750" indent="-285750" algn="l">
              <a:buClr>
                <a:schemeClr val="tx1"/>
              </a:buClr>
              <a:buFont typeface="Arial" panose="020B0604020202020204" pitchFamily="34" charset="0"/>
              <a:buChar char="•"/>
            </a:pPr>
            <a:r>
              <a:rPr lang="en-US" sz="1800" dirty="0">
                <a:solidFill>
                  <a:schemeClr val="tx1"/>
                </a:solidFill>
              </a:rPr>
              <a:t>State abbreviations were renamed to display the full state name.</a:t>
            </a:r>
          </a:p>
        </p:txBody>
      </p:sp>
      <p:pic>
        <p:nvPicPr>
          <p:cNvPr id="8" name="Picture 7" descr="A screenshot of a computer&#10;&#10;Description automatically generated">
            <a:extLst>
              <a:ext uri="{FF2B5EF4-FFF2-40B4-BE49-F238E27FC236}">
                <a16:creationId xmlns:a16="http://schemas.microsoft.com/office/drawing/2014/main" id="{CD006BF4-1092-6B0B-7090-51FC7E5F9992}"/>
              </a:ext>
            </a:extLst>
          </p:cNvPr>
          <p:cNvPicPr>
            <a:picLocks noChangeAspect="1"/>
          </p:cNvPicPr>
          <p:nvPr/>
        </p:nvPicPr>
        <p:blipFill>
          <a:blip r:embed="rId4"/>
          <a:stretch>
            <a:fillRect/>
          </a:stretch>
        </p:blipFill>
        <p:spPr>
          <a:xfrm>
            <a:off x="6735763" y="2843570"/>
            <a:ext cx="4816474" cy="3606732"/>
          </a:xfrm>
          <a:prstGeom prst="rect">
            <a:avLst/>
          </a:prstGeom>
        </p:spPr>
      </p:pic>
    </p:spTree>
    <p:extLst>
      <p:ext uri="{BB962C8B-B14F-4D97-AF65-F5344CB8AC3E}">
        <p14:creationId xmlns:p14="http://schemas.microsoft.com/office/powerpoint/2010/main" val="3509244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70756" y="1801208"/>
            <a:ext cx="4126816" cy="1377927"/>
          </a:xfrm>
        </p:spPr>
        <p:txBody>
          <a:bodyPr vert="horz" lIns="274320" tIns="182880" rIns="274320" bIns="182880" rtlCol="0" anchor="ctr" anchorCtr="1">
            <a:normAutofit/>
          </a:bodyPr>
          <a:lstStyle/>
          <a:p>
            <a:r>
              <a:rPr lang="en-US" dirty="0"/>
              <a:t>Data cleaning</a:t>
            </a:r>
          </a:p>
        </p:txBody>
      </p:sp>
      <p:sp>
        <p:nvSpPr>
          <p:cNvPr id="5" name="Content Placeholder 4">
            <a:extLst>
              <a:ext uri="{FF2B5EF4-FFF2-40B4-BE49-F238E27FC236}">
                <a16:creationId xmlns:a16="http://schemas.microsoft.com/office/drawing/2014/main" id="{0DB0F92E-2AC6-C529-01EC-8681C9D209E2}"/>
              </a:ext>
            </a:extLst>
          </p:cNvPr>
          <p:cNvSpPr>
            <a:spLocks noGrp="1"/>
          </p:cNvSpPr>
          <p:nvPr>
            <p:ph sz="half" idx="1"/>
          </p:nvPr>
        </p:nvSpPr>
        <p:spPr>
          <a:xfrm>
            <a:off x="370756" y="3630595"/>
            <a:ext cx="3912780" cy="2151604"/>
          </a:xfrm>
        </p:spPr>
        <p:txBody>
          <a:bodyPr vert="horz" lIns="91440" tIns="45720" rIns="91440" bIns="45720" rtlCol="0">
            <a:normAutofit fontScale="92500" lnSpcReduction="20000"/>
          </a:bodyPr>
          <a:lstStyle/>
          <a:p>
            <a:pPr>
              <a:buClr>
                <a:schemeClr val="tx1"/>
              </a:buClr>
            </a:pPr>
            <a:r>
              <a:rPr lang="en-US" sz="1900" kern="1200" dirty="0">
                <a:solidFill>
                  <a:schemeClr val="tx1"/>
                </a:solidFill>
                <a:latin typeface="+mn-lt"/>
                <a:ea typeface="+mn-ea"/>
                <a:cs typeface="+mn-cs"/>
              </a:rPr>
              <a:t>The data types of “Recreation Visits by Month”, “Recreation Hours by Month”, and “Total Recreation Hours” were changed in order to calculate sums and averages during later analysis.</a:t>
            </a:r>
          </a:p>
          <a:p>
            <a:pPr>
              <a:buClr>
                <a:schemeClr val="tx1"/>
              </a:buClr>
            </a:pPr>
            <a:r>
              <a:rPr lang="en-US" sz="1900" kern="1200" dirty="0">
                <a:solidFill>
                  <a:schemeClr val="tx1"/>
                </a:solidFill>
                <a:latin typeface="+mn-lt"/>
                <a:ea typeface="+mn-ea"/>
                <a:cs typeface="+mn-cs"/>
              </a:rPr>
              <a:t>A function was created to group the months into seasons. </a:t>
            </a:r>
          </a:p>
          <a:p>
            <a:pPr>
              <a:buClr>
                <a:schemeClr val="tx1"/>
              </a:buClr>
            </a:pPr>
            <a:endParaRPr lang="en-US" kern="1200" dirty="0">
              <a:solidFill>
                <a:schemeClr val="tx1"/>
              </a:solidFill>
              <a:latin typeface="+mn-lt"/>
              <a:ea typeface="+mn-ea"/>
              <a:cs typeface="+mn-cs"/>
            </a:endParaRPr>
          </a:p>
        </p:txBody>
      </p:sp>
      <p:pic>
        <p:nvPicPr>
          <p:cNvPr id="7" name="Content Placeholder 6" descr="A screenshot of a computer&#10;&#10;Description automatically generated">
            <a:extLst>
              <a:ext uri="{FF2B5EF4-FFF2-40B4-BE49-F238E27FC236}">
                <a16:creationId xmlns:a16="http://schemas.microsoft.com/office/drawing/2014/main" id="{F066EAB2-091E-19E7-CE18-B43C41F0E279}"/>
              </a:ext>
            </a:extLst>
          </p:cNvPr>
          <p:cNvPicPr>
            <a:picLocks noGrp="1" noChangeAspect="1"/>
          </p:cNvPicPr>
          <p:nvPr>
            <p:ph sz="half" idx="2"/>
          </p:nvPr>
        </p:nvPicPr>
        <p:blipFill rotWithShape="1">
          <a:blip r:embed="rId3"/>
          <a:srcRect b="40677"/>
          <a:stretch/>
        </p:blipFill>
        <p:spPr>
          <a:xfrm>
            <a:off x="4839674" y="523244"/>
            <a:ext cx="7166947" cy="2104571"/>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543290A7-A941-CA30-3DFF-2E615BA3DF6D}"/>
              </a:ext>
            </a:extLst>
          </p:cNvPr>
          <p:cNvPicPr>
            <a:picLocks noChangeAspect="1"/>
          </p:cNvPicPr>
          <p:nvPr/>
        </p:nvPicPr>
        <p:blipFill>
          <a:blip r:embed="rId4"/>
          <a:stretch>
            <a:fillRect/>
          </a:stretch>
        </p:blipFill>
        <p:spPr>
          <a:xfrm>
            <a:off x="5294375" y="3057669"/>
            <a:ext cx="6257544" cy="2724530"/>
          </a:xfrm>
          <a:prstGeom prst="rect">
            <a:avLst/>
          </a:prstGeom>
        </p:spPr>
      </p:pic>
    </p:spTree>
    <p:extLst>
      <p:ext uri="{BB962C8B-B14F-4D97-AF65-F5344CB8AC3E}">
        <p14:creationId xmlns:p14="http://schemas.microsoft.com/office/powerpoint/2010/main" val="223212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2" y="1290025"/>
            <a:ext cx="4475892" cy="1188720"/>
          </a:xfrm>
          <a:solidFill>
            <a:srgbClr val="FFFFFF"/>
          </a:solidFill>
          <a:ln>
            <a:solidFill>
              <a:srgbClr val="404040"/>
            </a:solidFill>
          </a:ln>
        </p:spPr>
        <p:txBody>
          <a:bodyPr vert="horz" lIns="182880" tIns="182880" rIns="182880" bIns="182880" rtlCol="0" anchor="ctr">
            <a:normAutofit/>
          </a:bodyPr>
          <a:lstStyle/>
          <a:p>
            <a:r>
              <a:rPr lang="en-US"/>
              <a:t>Data cleaning</a:t>
            </a:r>
          </a:p>
        </p:txBody>
      </p:sp>
      <p:sp>
        <p:nvSpPr>
          <p:cNvPr id="3" name="Content Placeholder 2"/>
          <p:cNvSpPr>
            <a:spLocks noGrp="1"/>
          </p:cNvSpPr>
          <p:nvPr>
            <p:ph sz="half" idx="1"/>
          </p:nvPr>
        </p:nvSpPr>
        <p:spPr>
          <a:xfrm>
            <a:off x="804672" y="2858703"/>
            <a:ext cx="4475892" cy="3042547"/>
          </a:xfrm>
        </p:spPr>
        <p:txBody>
          <a:bodyPr vert="horz" lIns="91440" tIns="45720" rIns="91440" bIns="45720" rtlCol="0">
            <a:normAutofit/>
          </a:bodyPr>
          <a:lstStyle/>
          <a:p>
            <a:pPr>
              <a:buClr>
                <a:schemeClr val="tx1"/>
              </a:buClr>
            </a:pPr>
            <a:r>
              <a:rPr lang="en-US" dirty="0">
                <a:solidFill>
                  <a:schemeClr val="tx1"/>
                </a:solidFill>
              </a:rPr>
              <a:t>The API was converted to </a:t>
            </a:r>
            <a:r>
              <a:rPr lang="en-US" dirty="0" err="1">
                <a:solidFill>
                  <a:schemeClr val="tx1"/>
                </a:solidFill>
              </a:rPr>
              <a:t>json</a:t>
            </a:r>
            <a:r>
              <a:rPr lang="en-US" dirty="0">
                <a:solidFill>
                  <a:schemeClr val="tx1"/>
                </a:solidFill>
              </a:rPr>
              <a:t> and printed to assist in in retrieving the different activities offered in the parks.</a:t>
            </a:r>
          </a:p>
        </p:txBody>
      </p:sp>
      <p:sp>
        <p:nvSpPr>
          <p:cNvPr id="13" name="Rectangle 12">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 program&#10;&#10;Description automatically generated">
            <a:extLst>
              <a:ext uri="{FF2B5EF4-FFF2-40B4-BE49-F238E27FC236}">
                <a16:creationId xmlns:a16="http://schemas.microsoft.com/office/drawing/2014/main" id="{9FC1DDA9-B5BA-9B49-71B8-4587D2AE3D38}"/>
              </a:ext>
            </a:extLst>
          </p:cNvPr>
          <p:cNvPicPr>
            <a:picLocks noGrp="1" noChangeAspect="1"/>
          </p:cNvPicPr>
          <p:nvPr>
            <p:ph sz="half" idx="2"/>
          </p:nvPr>
        </p:nvPicPr>
        <p:blipFill>
          <a:blip r:embed="rId3"/>
          <a:stretch>
            <a:fillRect/>
          </a:stretch>
        </p:blipFill>
        <p:spPr>
          <a:xfrm>
            <a:off x="6496334" y="477672"/>
            <a:ext cx="5431809" cy="5894573"/>
          </a:xfrm>
          <a:prstGeom prst="rect">
            <a:avLst/>
          </a:prstGeom>
        </p:spPr>
      </p:pic>
    </p:spTree>
    <p:extLst>
      <p:ext uri="{BB962C8B-B14F-4D97-AF65-F5344CB8AC3E}">
        <p14:creationId xmlns:p14="http://schemas.microsoft.com/office/powerpoint/2010/main" val="373624358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43</TotalTime>
  <Words>1166</Words>
  <Application>Microsoft Office PowerPoint</Application>
  <PresentationFormat>Widescreen</PresentationFormat>
  <Paragraphs>104</Paragraphs>
  <Slides>26</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Arial Unicode MS</vt:lpstr>
      <vt:lpstr>Calibri</vt:lpstr>
      <vt:lpstr>Gill Sans MT</vt:lpstr>
      <vt:lpstr>Segoe UI</vt:lpstr>
      <vt:lpstr>Wingdings</vt:lpstr>
      <vt:lpstr>Parcel</vt:lpstr>
      <vt:lpstr>Team 4</vt:lpstr>
      <vt:lpstr>What is the most popular national park in the united states?</vt:lpstr>
      <vt:lpstr>Contents</vt:lpstr>
      <vt:lpstr>Data Collection and Cleaning</vt:lpstr>
      <vt:lpstr>PowerPoint Presentation</vt:lpstr>
      <vt:lpstr>PowerPoint Presentation</vt:lpstr>
      <vt:lpstr>Data cleaning</vt:lpstr>
      <vt:lpstr>Data cleaning</vt:lpstr>
      <vt:lpstr>Data cleaning</vt:lpstr>
      <vt:lpstr>How many National Parks are there?  Where are they located?</vt:lpstr>
      <vt:lpstr>How many National Parks are there?  Where are they located?</vt:lpstr>
      <vt:lpstr>How to define “Popularity”</vt:lpstr>
      <vt:lpstr>What Park is the most popular? (By hours spent in the park)</vt:lpstr>
      <vt:lpstr>What Park is the most popular? (by number of visits)</vt:lpstr>
      <vt:lpstr>What Park is the most popular? (by Average Time Spent per visit)</vt:lpstr>
      <vt:lpstr>How Does seasonality affect popularity?</vt:lpstr>
      <vt:lpstr>What is the most popular season to visit the national parks?</vt:lpstr>
      <vt:lpstr>What is the average time spent per visitor in the park by season?</vt:lpstr>
      <vt:lpstr>What is the average time spent per visitor in the park by season and region?</vt:lpstr>
      <vt:lpstr>Why are we seeing these results?   What things correlate to the results we see?</vt:lpstr>
      <vt:lpstr>America’s Largest National Park</vt:lpstr>
      <vt:lpstr>PowerPoint Presentation</vt:lpstr>
      <vt:lpstr>America’s most visited national park</vt:lpstr>
      <vt:lpstr>PowerPoint Presentation</vt:lpstr>
      <vt:lpstr>PowerPoint Presentation</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4</dc:title>
  <dc:creator>Marty Phraphone</dc:creator>
  <cp:lastModifiedBy>Madeline Rondino</cp:lastModifiedBy>
  <cp:revision>13</cp:revision>
  <dcterms:created xsi:type="dcterms:W3CDTF">2024-05-13T02:32:01Z</dcterms:created>
  <dcterms:modified xsi:type="dcterms:W3CDTF">2024-05-16T01:04:42Z</dcterms:modified>
</cp:coreProperties>
</file>